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sldIdLst>
    <p:sldId id="352" r:id="rId2"/>
    <p:sldId id="353" r:id="rId3"/>
    <p:sldId id="354" r:id="rId4"/>
    <p:sldId id="366" r:id="rId5"/>
    <p:sldId id="355" r:id="rId6"/>
    <p:sldId id="367" r:id="rId7"/>
    <p:sldId id="356" r:id="rId8"/>
    <p:sldId id="358" r:id="rId9"/>
    <p:sldId id="357" r:id="rId10"/>
    <p:sldId id="360" r:id="rId11"/>
    <p:sldId id="359" r:id="rId12"/>
    <p:sldId id="361" r:id="rId13"/>
    <p:sldId id="363" r:id="rId14"/>
    <p:sldId id="362" r:id="rId15"/>
    <p:sldId id="364" r:id="rId16"/>
    <p:sldId id="368" r:id="rId17"/>
    <p:sldId id="365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2" autoAdjust="0"/>
    <p:restoredTop sz="99864" autoAdjust="0"/>
  </p:normalViewPr>
  <p:slideViewPr>
    <p:cSldViewPr snapToGrid="0">
      <p:cViewPr>
        <p:scale>
          <a:sx n="70" d="100"/>
          <a:sy n="70" d="100"/>
        </p:scale>
        <p:origin x="-2412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9C90E-3C25-4261-86FB-46154BEF46F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B8986-C73C-4E82-A041-473BEA8D5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33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B678-FA3E-4F02-AB8C-5D9461C172B1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8AF0-197C-469D-B024-8F7059F87482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4C6C-02A2-4BF3-947B-B73B4557BD9E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FC77-1E12-4895-B6CC-5FBEB4B52484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F70-691F-420F-B7D3-C3697E115A2E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FF79-C9C0-40B4-9A17-9E5703A87BC0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2D-76F0-4D8E-8931-227B8CB22DB3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2317-C062-4A8E-AA04-850FCA5CF60A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F349-5064-4936-85D0-B411953C5E07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647D-6B02-4F4E-B85A-779426D5F9B4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CED-DBDC-4F87-8BBE-DE8E0741F3E0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E828-2EDA-403D-9BB5-4A9008CEEF10}" type="datetime1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14765-6AEA-4FF4-BE01-19581376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1062"/>
          <p:cNvSpPr txBox="1">
            <a:spLocks noChangeArrowheads="1"/>
          </p:cNvSpPr>
          <p:nvPr/>
        </p:nvSpPr>
        <p:spPr bwMode="auto">
          <a:xfrm>
            <a:off x="8316913" y="659288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3402" y="5772646"/>
            <a:ext cx="54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Емельянова А.В., начальник управления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организации медицинского страхования ТФОМС СО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657" y="2291014"/>
            <a:ext cx="87345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100" dirty="0" smtClean="0">
                <a:ln w="6350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взаимодействии участников обязательного медицинского страхования при оплате медицинской помощи в 2021 году</a:t>
            </a:r>
          </a:p>
          <a:p>
            <a:pPr algn="ctr">
              <a:defRPr/>
            </a:pPr>
            <a:endParaRPr lang="ru-RU" sz="2800" b="1" spc="100" dirty="0" smtClean="0">
              <a:ln w="6350"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spc="100" dirty="0" smtClean="0">
                <a:ln w="6350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0854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163773"/>
            <a:ext cx="68465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Показатели результативности деятельности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(Приложение 18 ТС)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86855" y="5503783"/>
            <a:ext cx="812041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Доля средств, направляемых на выплаты медицинским организациям в случае достижения целевых значений показателей результативности деятельности за отчетный месяц - </a:t>
            </a:r>
            <a:r>
              <a:rPr lang="ru-RU" sz="2400" dirty="0" smtClean="0">
                <a:solidFill>
                  <a:srgbClr val="FF0000"/>
                </a:solidFill>
              </a:rPr>
              <a:t>10%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0292" y="1164988"/>
          <a:ext cx="8588991" cy="420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198"/>
                <a:gridCol w="79287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Уровень госпитализации прикрепленного населения от общей численности прикрепленного населения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Доля пациентов с впервые установленной I - II стадией злокачественных новообразований всех локализаций в общем числе пациентов с впервые в жизни установленным диагнозом злокачественного новообразования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Доля лиц, умерших от  инфаркта миокарда в трудоспособном возрасте, среди прикрепленного населения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Количество посещений на 1 тыс. человек прикрепленного населения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Количество обращений (законченных случаев лечения заболевания в амбулаторных условиях с кратностью посещений по поводу одного заболевания не менее двух)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4217"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Доля пациентов, охваченных диспансерным наблюдением из числа подлежащих, в том числе с использованием дистанционных методов наблюдения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Охват диспансеризацией определенных групп взрослого населения из подлежащего диспансеризации в текущем году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245660"/>
            <a:ext cx="853667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Оплата АПП </a:t>
            </a:r>
            <a:r>
              <a:rPr lang="ru-RU" sz="2800" i="1" dirty="0" smtClean="0">
                <a:solidFill>
                  <a:srgbClr val="002060"/>
                </a:solidFill>
              </a:rPr>
              <a:t>за единицу объема медицинской помощи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(в пределах объемов медицинской помощи и финансовых средств, установленных Комиссией по разработке ТП ОМС)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314" y="1791268"/>
            <a:ext cx="8229600" cy="5066732"/>
          </a:xfrm>
        </p:spPr>
        <p:txBody>
          <a:bodyPr>
            <a:normAutofit fontScale="40000" lnSpcReduction="20000"/>
          </a:bodyPr>
          <a:lstStyle/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4500" dirty="0" smtClean="0"/>
              <a:t>проведение КТ, МРТ, УЗИ </a:t>
            </a:r>
            <a:r>
              <a:rPr lang="ru-RU" sz="4500" dirty="0" err="1" smtClean="0"/>
              <a:t>сердечно-сосудистой</a:t>
            </a:r>
            <a:r>
              <a:rPr lang="ru-RU" sz="4500" dirty="0" smtClean="0"/>
              <a:t> системы, эндоскопических диагностических исследований, молекулярно-генетических исследований и патологоанатомических исследований </a:t>
            </a:r>
            <a:r>
              <a:rPr lang="ru-RU" sz="4500" dirty="0" err="1" smtClean="0"/>
              <a:t>биопсийного</a:t>
            </a:r>
            <a:r>
              <a:rPr lang="ru-RU" sz="4500" dirty="0" smtClean="0"/>
              <a:t> (операционного) материала с целью диагностики онкологических заболеваний и подбора противоопухолевой лекарственной терапии; 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4500" dirty="0" smtClean="0"/>
              <a:t>медицинская помощь, оказываемой в неотложной форме (в том числе в приемных отделениях стационаров без последующей госпитализации, травматологических пунктах),  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4500" dirty="0" smtClean="0"/>
              <a:t>медицинская помощь, оказываемая в амбулаторных условиях, по профилю «стоматология», «дерматология», 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4500" dirty="0" smtClean="0"/>
              <a:t>первичная медико-санитарная	помощь, оказываемая в Центрах здоровья;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4500" dirty="0" smtClean="0"/>
              <a:t>диализ в амбулаторных условиях;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4500" dirty="0" smtClean="0">
                <a:solidFill>
                  <a:srgbClr val="FF0000"/>
                </a:solidFill>
              </a:rPr>
              <a:t>третий этап медицинской реабилитации при оказании первичной медико-санитарной помощи в амбулаторных условиях (разделы 23, 40 Прейскуранта  на АПП)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245660"/>
            <a:ext cx="853667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Оплата по нормативу финансирования структурного подразделения медицинской организации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(финансовое обеспечение </a:t>
            </a:r>
            <a:r>
              <a:rPr lang="ru-RU" sz="2800" dirty="0" err="1" smtClean="0">
                <a:solidFill>
                  <a:srgbClr val="002060"/>
                </a:solidFill>
              </a:rPr>
              <a:t>ФАПов</a:t>
            </a:r>
            <a:r>
              <a:rPr lang="ru-RU" sz="2800" dirty="0" smtClean="0">
                <a:solidFill>
                  <a:srgbClr val="002060"/>
                </a:solidFill>
              </a:rPr>
              <a:t>, Приложения 26, 27 ТС)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545609"/>
            <a:ext cx="8229600" cy="5066732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800" dirty="0" smtClean="0"/>
              <a:t>Годовой размер финансирования </a:t>
            </a:r>
            <a:r>
              <a:rPr lang="ru-RU" sz="1800" dirty="0" err="1" smtClean="0"/>
              <a:t>ФАПа</a:t>
            </a:r>
            <a:r>
              <a:rPr lang="ru-RU" sz="1800" dirty="0" smtClean="0"/>
              <a:t> при </a:t>
            </a:r>
            <a:r>
              <a:rPr lang="ru-RU" sz="1800" dirty="0" smtClean="0">
                <a:solidFill>
                  <a:srgbClr val="FF0000"/>
                </a:solidFill>
              </a:rPr>
              <a:t>СООТВЕТСТВИИ</a:t>
            </a:r>
            <a:r>
              <a:rPr lang="ru-RU" sz="1800" dirty="0" smtClean="0"/>
              <a:t> требованиям, установленным Приказом МЗ РФ от 15.05.2012 № 543н "Об утверждении Положения об организации оказания первичной медико-санитарной помощи взрослому населению" :</a:t>
            </a:r>
          </a:p>
          <a:p>
            <a:r>
              <a:rPr lang="ru-RU" sz="1800" dirty="0" smtClean="0"/>
              <a:t>при численности населения от 100 до 900 жителей </a:t>
            </a:r>
            <a:r>
              <a:rPr lang="ru-RU" sz="1800" dirty="0" smtClean="0">
                <a:solidFill>
                  <a:srgbClr val="FF0000"/>
                </a:solidFill>
              </a:rPr>
              <a:t>– 1 010,7 тыс. рублей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при численности населения от 900 до 1500 жителей – </a:t>
            </a:r>
            <a:r>
              <a:rPr lang="ru-RU" sz="1800" dirty="0" smtClean="0">
                <a:solidFill>
                  <a:srgbClr val="FF0000"/>
                </a:solidFill>
              </a:rPr>
              <a:t>1 601,2 тыс. рублей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при численности населения от 1500 до 2000 жителей – </a:t>
            </a:r>
            <a:r>
              <a:rPr lang="ru-RU" sz="1800" dirty="0" smtClean="0">
                <a:solidFill>
                  <a:srgbClr val="FF0000"/>
                </a:solidFill>
              </a:rPr>
              <a:t>1 798,0 тыс. рублей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pPr marL="0">
              <a:buNone/>
            </a:pPr>
            <a:r>
              <a:rPr lang="ru-RU" sz="1800" dirty="0" smtClean="0"/>
              <a:t>При </a:t>
            </a:r>
            <a:r>
              <a:rPr lang="ru-RU" sz="1800" dirty="0" smtClean="0">
                <a:solidFill>
                  <a:srgbClr val="FF0000"/>
                </a:solidFill>
              </a:rPr>
              <a:t>НЕ СООТВЕТСТВИИ, </a:t>
            </a:r>
            <a:r>
              <a:rPr lang="ru-RU" sz="1800" dirty="0" smtClean="0"/>
              <a:t>а также для </a:t>
            </a:r>
            <a:r>
              <a:rPr lang="ru-RU" sz="1800" dirty="0" err="1" smtClean="0"/>
              <a:t>ФАПов</a:t>
            </a:r>
            <a:r>
              <a:rPr lang="ru-RU" sz="1800" dirty="0" smtClean="0"/>
              <a:t>, обслуживающих менее 100 жителей, или более 2 000 жителей, вводится </a:t>
            </a:r>
            <a:r>
              <a:rPr lang="ru-RU" sz="1800" i="1" dirty="0" smtClean="0">
                <a:solidFill>
                  <a:srgbClr val="FF0000"/>
                </a:solidFill>
              </a:rPr>
              <a:t>коэффициент специфики оказания медицинской помощи (0,25;  0,5; 0,7; 1,1 ) </a:t>
            </a:r>
          </a:p>
          <a:p>
            <a:pPr marL="0">
              <a:buNone/>
            </a:pPr>
            <a:endParaRPr lang="ru-RU" sz="1800" dirty="0" smtClean="0"/>
          </a:p>
          <a:p>
            <a:pPr marL="0">
              <a:buNone/>
            </a:pPr>
            <a:r>
              <a:rPr lang="ru-RU" sz="1800" dirty="0" smtClean="0"/>
              <a:t>Годовой размер финансирования </a:t>
            </a:r>
            <a:r>
              <a:rPr lang="ru-RU" sz="1800" dirty="0" err="1" smtClean="0"/>
              <a:t>ФАПа</a:t>
            </a:r>
            <a:r>
              <a:rPr lang="ru-RU" sz="1800" dirty="0" smtClean="0"/>
              <a:t>, обслуживающего менее 100 жителей, - </a:t>
            </a:r>
            <a:r>
              <a:rPr lang="ru-RU" sz="1800" dirty="0" smtClean="0">
                <a:solidFill>
                  <a:srgbClr val="FF0000"/>
                </a:solidFill>
              </a:rPr>
              <a:t>505,35 тыс. руб.  </a:t>
            </a:r>
            <a:r>
              <a:rPr lang="ru-RU" sz="1800" dirty="0" smtClean="0"/>
              <a:t>(КС = 0,5)</a:t>
            </a:r>
          </a:p>
          <a:p>
            <a:pPr marL="0">
              <a:buNone/>
            </a:pPr>
            <a:r>
              <a:rPr lang="ru-RU" sz="1800" dirty="0" smtClean="0"/>
              <a:t>Годовой размер финансирования </a:t>
            </a:r>
            <a:r>
              <a:rPr lang="ru-RU" sz="1800" dirty="0" err="1" smtClean="0"/>
              <a:t>ФАПа</a:t>
            </a:r>
            <a:r>
              <a:rPr lang="ru-RU" sz="1800" dirty="0" smtClean="0"/>
              <a:t>, обслуживающего более 2000 жителей, - </a:t>
            </a:r>
            <a:r>
              <a:rPr lang="ru-RU" sz="1800" dirty="0" smtClean="0">
                <a:solidFill>
                  <a:srgbClr val="FF0000"/>
                </a:solidFill>
              </a:rPr>
              <a:t>1 977,80 тыс. руб.</a:t>
            </a:r>
            <a:r>
              <a:rPr lang="ru-RU" sz="1800" dirty="0" smtClean="0"/>
              <a:t> (КС = 1,1)</a:t>
            </a:r>
          </a:p>
          <a:p>
            <a:pPr marL="0">
              <a:buNone/>
            </a:pPr>
            <a:endParaRPr lang="ru-RU" sz="1800" dirty="0" smtClean="0"/>
          </a:p>
          <a:p>
            <a:pPr marL="0">
              <a:buNone/>
            </a:pPr>
            <a:endParaRPr lang="ru-RU" sz="1800" dirty="0" smtClean="0"/>
          </a:p>
          <a:p>
            <a:pPr lvl="0">
              <a:spcAft>
                <a:spcPts val="1200"/>
              </a:spcAft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0"/>
            <a:ext cx="853667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Оплата медицинской помощи, оказанной в стационарных условиях и в условиях дневного стационара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070" t="15898" r="33748" b="6238"/>
          <a:stretch>
            <a:fillRect/>
          </a:stretch>
        </p:blipFill>
        <p:spPr bwMode="auto">
          <a:xfrm>
            <a:off x="150128" y="1094982"/>
            <a:ext cx="3923925" cy="548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55597" t="26544" r="10149" b="8978"/>
          <a:stretch>
            <a:fillRect/>
          </a:stretch>
        </p:blipFill>
        <p:spPr bwMode="auto">
          <a:xfrm>
            <a:off x="4180151" y="1173707"/>
            <a:ext cx="4765169" cy="48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0"/>
            <a:ext cx="853667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Оплата медицинской помощи, оказанной в стационарных условиях и в условиях дневного стационара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8749" y="168444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Базовая ставка финансового обеспечения медицинской помощи – </a:t>
            </a:r>
            <a:r>
              <a:rPr lang="ru-RU" sz="2000" dirty="0" smtClean="0">
                <a:solidFill>
                  <a:srgbClr val="FF0000"/>
                </a:solidFill>
              </a:rPr>
              <a:t>23 456,23 руб. </a:t>
            </a:r>
          </a:p>
          <a:p>
            <a:r>
              <a:rPr lang="ru-RU" sz="1400" dirty="0" smtClean="0"/>
              <a:t>СПРАВОЧНО: на декабрь 2020 года – 23 624,35 руб.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Коэффициент приведения среднего норматива финансовых затрат на единицу объема к базовой ставке – </a:t>
            </a:r>
            <a:r>
              <a:rPr lang="ru-RU" sz="2000" dirty="0" smtClean="0">
                <a:solidFill>
                  <a:srgbClr val="FF0000"/>
                </a:solidFill>
              </a:rPr>
              <a:t>0,65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7170" y="1265409"/>
            <a:ext cx="6246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условиях круглосуточного стационара (Приложение 17 ТС)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2394" y="4272677"/>
            <a:ext cx="455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Базовая ставка финансового обеспечения медицинской помощи – </a:t>
            </a:r>
            <a:r>
              <a:rPr lang="ru-RU" sz="2000" dirty="0" smtClean="0">
                <a:solidFill>
                  <a:srgbClr val="FF0000"/>
                </a:solidFill>
              </a:rPr>
              <a:t>13 285,02 руб.</a:t>
            </a:r>
          </a:p>
          <a:p>
            <a:r>
              <a:rPr lang="ru-RU" sz="1400" dirty="0" smtClean="0"/>
              <a:t>СПРАВОЧНО: на декабрь 2020 года – 12 272,64 руб.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Коэффициент приведения среднего норматива финансовых затрат на единицу объема к базовой ставке – </a:t>
            </a:r>
            <a:r>
              <a:rPr lang="ru-RU" sz="2000" dirty="0" smtClean="0">
                <a:solidFill>
                  <a:srgbClr val="FF0000"/>
                </a:solidFill>
              </a:rPr>
              <a:t>0,60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5797" y="3819816"/>
            <a:ext cx="561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условиях дневных стационаров (Приложение 20 ТС)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00251"/>
            <a:ext cx="853667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Оплата медицинской помощи, оказанной в стационарных условиях и в условиях дневного стационара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37227" y="1659172"/>
            <a:ext cx="72742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Коэффициент специфики оказания медицинской помощи = управленческому коэффициенту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Критерий отнесения случая к </a:t>
            </a:r>
            <a:r>
              <a:rPr lang="ru-RU" sz="2000" dirty="0" err="1" smtClean="0"/>
              <a:t>сверхдлительному</a:t>
            </a:r>
            <a:r>
              <a:rPr lang="ru-RU" sz="2000" dirty="0" smtClean="0"/>
              <a:t> (свыше 70 к/дней)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Перечень случаев применения КСЛП (закрытый)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Особый расчет стоимости случая госпитализации по КСГ для случаев лекарственной терапии взрослых  со злокачественными новообразованиями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94" y="424763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Оплата медицинской помощи по </a:t>
            </a:r>
            <a:r>
              <a:rPr lang="ru-RU" sz="1800" b="1" dirty="0" err="1" smtClean="0">
                <a:solidFill>
                  <a:srgbClr val="002060"/>
                </a:solidFill>
              </a:rPr>
              <a:t>подушевому</a:t>
            </a:r>
            <a:r>
              <a:rPr lang="ru-RU" sz="1800" b="1" dirty="0" smtClean="0">
                <a:solidFill>
                  <a:srgbClr val="002060"/>
                </a:solidFill>
              </a:rPr>
              <a:t> нормативу финансирования на прикрепившихся к медицинской организации лиц, включая оплату медицинской помощи по всем видам и условиям предоставляемой медицинской организацией медицинской помощи, с учётом показателей результативности деятельности медицинской организации (включая показатели объёма медицинской помощи</a:t>
            </a:r>
            <a:r>
              <a:rPr lang="ru-RU" sz="1800" b="1" dirty="0" smtClean="0">
                <a:solidFill>
                  <a:srgbClr val="002060"/>
                </a:solidFill>
              </a:rPr>
              <a:t>) (Приложения 6, 19, 25 ТС)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0746"/>
            <a:ext cx="8229600" cy="3055417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оказании амбулаторно-поликлинической помощи</a:t>
            </a:r>
          </a:p>
          <a:p>
            <a:pPr marL="0" lvl="0" indent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КТ, МРТ, УЗИ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сердечно-сосудистой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системы, эндоскопические диагностические исследования, МГИ и патологоанатомические исследования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биопсийного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(операционного) материала с целью диагностики онкологических заболеваний и подбора противоопухолевой лекарственной терапии;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финансовое обеспечение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ФАПОв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посещения в неотложной форме (в том числе в приемных отделениях стационаров без последующей госпитализации, травматологических пунктах),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АПП по профилю «стоматология», «дерматология»,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Центры здоровья;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перитониальный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диализ;</a:t>
            </a:r>
          </a:p>
          <a:p>
            <a:pPr marL="0" indent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на оплату третьего этапа медицинской реабилитации при оказании первичной медико-санитарной помощи в амбулаторных условиях.</a:t>
            </a:r>
          </a:p>
          <a:p>
            <a:pPr marL="0" lvl="0" indent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оказании медицинской помощи в условиях дневного стационара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расходы </a:t>
            </a:r>
            <a:r>
              <a:rPr lang="ru-RU" dirty="0" smtClean="0"/>
              <a:t>на оказание высокотехнологичной медицинской помощи;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расходы </a:t>
            </a:r>
            <a:r>
              <a:rPr lang="ru-RU" dirty="0" smtClean="0"/>
              <a:t>на оказание медицинской помощи по профилю "</a:t>
            </a:r>
            <a:r>
              <a:rPr lang="ru-RU" dirty="0" smtClean="0"/>
              <a:t>Онкология«</a:t>
            </a:r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ru-RU" sz="6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6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оказании медицинской помощи в условиях дневного стационара</a:t>
            </a:r>
          </a:p>
          <a:p>
            <a:pPr lvl="0"/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расходы </a:t>
            </a:r>
            <a:r>
              <a:rPr lang="ru-RU" dirty="0" smtClean="0"/>
              <a:t>на оказание высокотехнологичной медицинской помощи;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расходы </a:t>
            </a:r>
            <a:r>
              <a:rPr lang="ru-RU" dirty="0" smtClean="0"/>
              <a:t>на оплату диализа;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расходы </a:t>
            </a:r>
            <a:r>
              <a:rPr lang="ru-RU" dirty="0" smtClean="0"/>
              <a:t>на оказание медицинской помощи по профилю "Онкология"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87595" y="1975853"/>
            <a:ext cx="65625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ВХОДЯТ в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подушевой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норматив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финансирования на прикрепившихся лиц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нак запрета 5"/>
          <p:cNvSpPr/>
          <p:nvPr/>
        </p:nvSpPr>
        <p:spPr>
          <a:xfrm>
            <a:off x="464023" y="1965278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00251"/>
            <a:ext cx="853667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Оплата медицинской помощи в федеральных медицинских организациях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1319" y="1624082"/>
            <a:ext cx="82705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В рамках Базовой программы ОМС (</a:t>
            </a:r>
            <a:r>
              <a:rPr lang="ru-RU" dirty="0" smtClean="0">
                <a:solidFill>
                  <a:srgbClr val="FF0000"/>
                </a:solidFill>
              </a:rPr>
              <a:t>за счет средств Федерального фонда обязательного медицинского страхования</a:t>
            </a:r>
            <a:r>
              <a:rPr lang="ru-RU" dirty="0" smtClean="0"/>
              <a:t>) - специализированная медицинская помощь в круглосуточном и дневном стационаре </a:t>
            </a:r>
          </a:p>
          <a:p>
            <a:pPr lvl="0" algn="just"/>
            <a:r>
              <a:rPr lang="ru-RU" dirty="0" smtClean="0"/>
              <a:t> </a:t>
            </a:r>
          </a:p>
          <a:p>
            <a:pPr lvl="0" algn="just"/>
            <a:r>
              <a:rPr lang="ru-RU" dirty="0" smtClean="0"/>
              <a:t>В </a:t>
            </a:r>
            <a:r>
              <a:rPr lang="ru-RU" dirty="0"/>
              <a:t>рамках </a:t>
            </a:r>
            <a:r>
              <a:rPr lang="ru-RU" dirty="0" smtClean="0"/>
              <a:t>в территориальной программы </a:t>
            </a:r>
            <a:r>
              <a:rPr lang="ru-RU" dirty="0"/>
              <a:t>ОМС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за счет средств СМО, ТФОМС</a:t>
            </a:r>
            <a:r>
              <a:rPr lang="ru-RU" dirty="0" smtClean="0"/>
              <a:t>): </a:t>
            </a:r>
            <a:endParaRPr lang="ru-RU" dirty="0"/>
          </a:p>
          <a:p>
            <a:pPr marL="285750" lvl="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экстренной форме в условиях круглосуточного стационара;</a:t>
            </a:r>
          </a:p>
          <a:p>
            <a:pPr marL="285750" lvl="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амбулаторных условиях и скорой медицинской помощи;</a:t>
            </a:r>
          </a:p>
          <a:p>
            <a:pPr marL="285750" lvl="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условиях дневных стационаров при оказании первичной медико-санитарной </a:t>
            </a:r>
            <a:r>
              <a:rPr lang="ru-RU" dirty="0" smtClean="0"/>
              <a:t>помощи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53" y="4476465"/>
            <a:ext cx="8120419" cy="181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Приказ Минздрава России от 23.12.2020 N 1363н «Об утверждении Порядка направления застрахованных лиц в медицинские организации, функции и полномочия учредителей в отношении которых осуществляют Правительство Российской Федерации или федеральные органы исполнительной власти, для оказания медицинской помощи в соответствии с едиными требованиями базовой программы обязательного медицинского страхования»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52" y="0"/>
            <a:ext cx="8229600" cy="7898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Основные нормативные документы на 2021 год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40391"/>
            <a:ext cx="9144000" cy="5087203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rgbClr val="002060"/>
                </a:solidFill>
              </a:rPr>
              <a:t>Федеральный закон от 8 декабря 2020 г. N 430-ФЗ «</a:t>
            </a:r>
            <a:r>
              <a:rPr lang="ru-RU" sz="6400" b="1" dirty="0" smtClean="0">
                <a:solidFill>
                  <a:srgbClr val="002060"/>
                </a:solidFill>
              </a:rPr>
              <a:t>О внесении изменений в Федеральный закон «Об обязательном медицинском страховании в Российской Федерации</a:t>
            </a:r>
            <a:r>
              <a:rPr lang="ru-RU" sz="6400" dirty="0" smtClean="0">
                <a:solidFill>
                  <a:srgbClr val="002060"/>
                </a:solidFill>
              </a:rPr>
              <a:t>»</a:t>
            </a:r>
          </a:p>
          <a:p>
            <a:endParaRPr lang="ru-RU" sz="6400" dirty="0" smtClean="0">
              <a:solidFill>
                <a:srgbClr val="002060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</a:rPr>
              <a:t>Постановление Правительства РФ от 28.12.2020 № 2299 «</a:t>
            </a:r>
            <a:r>
              <a:rPr lang="ru-RU" sz="6400" b="1" dirty="0" smtClean="0">
                <a:solidFill>
                  <a:srgbClr val="002060"/>
                </a:solidFill>
              </a:rPr>
              <a:t>О Программе государственных гарантий бесплатного оказания гражданам медицинской помощи на 2021 год и на плановый период 2022 и 2023 годов</a:t>
            </a:r>
            <a:r>
              <a:rPr lang="ru-RU" sz="6400" dirty="0" smtClean="0">
                <a:solidFill>
                  <a:srgbClr val="002060"/>
                </a:solidFill>
              </a:rPr>
              <a:t>»</a:t>
            </a:r>
          </a:p>
          <a:p>
            <a:endParaRPr lang="ru-RU" sz="6400" dirty="0" smtClean="0">
              <a:solidFill>
                <a:srgbClr val="002060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</a:rPr>
              <a:t>Приказ Минздрава России от 30 декабря 2020 г. N 1417н «</a:t>
            </a:r>
            <a:r>
              <a:rPr lang="ru-RU" sz="6400" b="1" dirty="0" smtClean="0">
                <a:solidFill>
                  <a:srgbClr val="002060"/>
                </a:solidFill>
              </a:rPr>
              <a:t>Об утверждении формы типового договора на оказание и оплату медицинской помощи по обязательному медицинскому страхованию»</a:t>
            </a:r>
            <a:endParaRPr lang="ru-RU" sz="6400" dirty="0" smtClean="0">
              <a:solidFill>
                <a:srgbClr val="002060"/>
              </a:solidFill>
            </a:endParaRPr>
          </a:p>
          <a:p>
            <a:endParaRPr lang="ru-RU" sz="6400" dirty="0" smtClean="0">
              <a:solidFill>
                <a:srgbClr val="002060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</a:rPr>
              <a:t>Приказ Минздрава России от 29.12.2020 № 1397н «</a:t>
            </a:r>
            <a:r>
              <a:rPr lang="ru-RU" sz="6400" b="1" dirty="0" smtClean="0">
                <a:solidFill>
                  <a:srgbClr val="002060"/>
                </a:solidFill>
              </a:rPr>
              <a:t>Об утверждении Требований к структуре и содержанию тарифного соглашения</a:t>
            </a:r>
            <a:r>
              <a:rPr lang="ru-RU" sz="6400" dirty="0" smtClean="0">
                <a:solidFill>
                  <a:srgbClr val="002060"/>
                </a:solidFill>
              </a:rPr>
              <a:t>»</a:t>
            </a:r>
          </a:p>
          <a:p>
            <a:endParaRPr lang="ru-RU" sz="6400" dirty="0" smtClean="0">
              <a:solidFill>
                <a:srgbClr val="002060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</a:rPr>
              <a:t>Письмо МЗ РФ № 11-7/и-2-20691 и ФОМС № 00-10-26-2-/11-51 от 30.12.2020 № 11-7/и-2-20691 </a:t>
            </a:r>
            <a:r>
              <a:rPr lang="ru-RU" sz="6400" b="1" dirty="0" smtClean="0">
                <a:solidFill>
                  <a:srgbClr val="002060"/>
                </a:solidFill>
              </a:rPr>
              <a:t>Методические рекомендации по способам оплаты медицинской помощи за счет средств ОМС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</a:rPr>
              <a:t>Приказ Минздрава России от 29.12.2020 № 1396н «</a:t>
            </a:r>
            <a:r>
              <a:rPr lang="ru-RU" sz="6400" b="1" dirty="0" smtClean="0">
                <a:solidFill>
                  <a:srgbClr val="002060"/>
                </a:solidFill>
              </a:rPr>
              <a:t>Об утверждении формы типового договора на оказание и оплату медицинской помощи в рамках базовой программы обязательного медицинского страхования</a:t>
            </a:r>
            <a:r>
              <a:rPr lang="ru-RU" sz="6400" dirty="0" smtClean="0">
                <a:solidFill>
                  <a:srgbClr val="002060"/>
                </a:solidFill>
              </a:rPr>
              <a:t>»</a:t>
            </a:r>
          </a:p>
          <a:p>
            <a:pPr>
              <a:buNone/>
            </a:pPr>
            <a:endParaRPr lang="ru-RU" sz="6400" dirty="0" smtClean="0">
              <a:solidFill>
                <a:srgbClr val="002060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</a:rPr>
              <a:t>Приказ Минздрава России от 23.12.2020 N 1363н «</a:t>
            </a:r>
            <a:r>
              <a:rPr lang="ru-RU" sz="6400" b="1" dirty="0" smtClean="0">
                <a:solidFill>
                  <a:srgbClr val="002060"/>
                </a:solidFill>
              </a:rPr>
              <a:t>Об утверждении Порядка направления застрахованных лиц в медицинские организации, функции и полномочия учредителей в отношении которых осуществляют Правительство Российской Федерации или федеральные органы исполнительной власти, для оказания медицинской помощи в соответствии с едиными требованиями базовой программы обязательного медицинского страхования</a:t>
            </a:r>
            <a:r>
              <a:rPr lang="ru-RU" sz="6400" dirty="0" smtClean="0">
                <a:solidFill>
                  <a:srgbClr val="002060"/>
                </a:solidFill>
              </a:rPr>
              <a:t>» </a:t>
            </a:r>
          </a:p>
          <a:p>
            <a:endParaRPr lang="ru-RU" sz="64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61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Особенности Договора на оказание и оплату медицинской помощи по обязательному медицинскому страхованию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490" y="1119117"/>
            <a:ext cx="85298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Типовая форма </a:t>
            </a:r>
            <a:r>
              <a:rPr lang="ru-RU" sz="2300" dirty="0" smtClean="0">
                <a:solidFill>
                  <a:srgbClr val="002060"/>
                </a:solidFill>
              </a:rPr>
              <a:t>утверждена Приказом Министерства здравоохранения РФ от 30 декабря 2020 г. N 1417н </a:t>
            </a:r>
          </a:p>
          <a:p>
            <a:pPr>
              <a:buFont typeface="Wingdings" pitchFamily="2" charset="2"/>
              <a:buChar char="Ø"/>
            </a:pPr>
            <a:endParaRPr lang="ru-RU" sz="23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Стороны Договора </a:t>
            </a:r>
            <a:r>
              <a:rPr lang="ru-RU" sz="2300" dirty="0" smtClean="0">
                <a:solidFill>
                  <a:srgbClr val="002060"/>
                </a:solidFill>
              </a:rPr>
              <a:t>ТФОМС, АО СК «АСКОМЕД», АО «МАКС-М» и медицинская организация</a:t>
            </a:r>
          </a:p>
          <a:p>
            <a:endParaRPr lang="ru-RU" sz="23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Плательщики по Договору </a:t>
            </a:r>
            <a:r>
              <a:rPr lang="ru-RU" sz="2300" dirty="0" smtClean="0">
                <a:solidFill>
                  <a:srgbClr val="002060"/>
                </a:solidFill>
              </a:rPr>
              <a:t>– за медицинскую помощь, оказанную застрахованным Самарской области - СМО, застрахованным других регионов - ТФОМС </a:t>
            </a:r>
          </a:p>
          <a:p>
            <a:pPr>
              <a:buFont typeface="Wingdings" pitchFamily="2" charset="2"/>
              <a:buChar char="Ø"/>
            </a:pPr>
            <a:endParaRPr lang="ru-RU" sz="23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по Договору</a:t>
            </a:r>
            <a:r>
              <a:rPr lang="ru-RU" sz="2300" dirty="0" smtClean="0">
                <a:solidFill>
                  <a:srgbClr val="002060"/>
                </a:solidFill>
              </a:rPr>
              <a:t> Медико-экономический контроль  - ТФОМС, МЭЭ (ЭКМП) – СМО, ТФОМС</a:t>
            </a:r>
          </a:p>
          <a:p>
            <a:pPr>
              <a:buFont typeface="Wingdings" pitchFamily="2" charset="2"/>
              <a:buChar char="Ø"/>
            </a:pPr>
            <a:endParaRPr lang="ru-RU" sz="23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Приложения к Договору </a:t>
            </a:r>
            <a:r>
              <a:rPr lang="ru-RU" sz="2300" dirty="0" smtClean="0">
                <a:solidFill>
                  <a:srgbClr val="002060"/>
                </a:solidFill>
              </a:rPr>
              <a:t>- объемы медицинской помощи (Приложение 1) и объемы финансовых средств (Приложение 2) на 2021 год, распределенные решением Комиссии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0847" y="177421"/>
            <a:ext cx="8229600" cy="78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Параметры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территориальной программы обязательного медицинского страхования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8487" y="1050878"/>
          <a:ext cx="8502556" cy="551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184"/>
                <a:gridCol w="1417093"/>
                <a:gridCol w="1417093"/>
                <a:gridCol w="1417093"/>
                <a:gridCol w="1417093"/>
              </a:tblGrid>
              <a:tr h="440845">
                <a:tc rowSpan="2"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помощи и условия ее оказания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На 2021 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На 2020 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37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Объемы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Объемы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8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Скорая помощь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0,29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2 713,4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0,29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2 428,6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845">
                <a:tc grid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Амбулаторная помощь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024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посещения с </a:t>
                      </a:r>
                      <a:r>
                        <a:rPr lang="ru-RU" i="1" dirty="0" err="1" smtClean="0">
                          <a:solidFill>
                            <a:schemeClr val="tx1"/>
                          </a:solidFill>
                        </a:rPr>
                        <a:t>проф</a:t>
                      </a:r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 целями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2,93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571,6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2,93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513,2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024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посещения</a:t>
                      </a:r>
                      <a:r>
                        <a:rPr lang="ru-RU" i="1" baseline="0" dirty="0" smtClean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ru-RU" i="1" baseline="0" dirty="0" err="1" smtClean="0">
                          <a:solidFill>
                            <a:schemeClr val="tx1"/>
                          </a:solidFill>
                        </a:rPr>
                        <a:t>неот</a:t>
                      </a:r>
                      <a:r>
                        <a:rPr lang="ru-RU" i="1" baseline="0" dirty="0" smtClean="0">
                          <a:solidFill>
                            <a:schemeClr val="tx1"/>
                          </a:solidFill>
                        </a:rPr>
                        <a:t>. форме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0,54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671,5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0,54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631,0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024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обращения 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1,7877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1 505,1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1,77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1 414,4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06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Медицинская помощь в условиях круглосуточного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стационара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0,165592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36 086,5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0,17671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34 713,7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341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Медицинская помощь в условиях дневных стационаров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0,0631921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22 141,7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0,06492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20 454,4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8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Численность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для расчета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193 483 чел.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3 204 657 чел.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4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Общая стоимость ТП ОМС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41 163 507,8 тыс.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40 104 317,7 тыс.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2012" y="677136"/>
          <a:ext cx="8693625" cy="59556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7796"/>
                <a:gridCol w="4575829"/>
              </a:tblGrid>
              <a:tr h="1658151">
                <a:tc rowSpan="3"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При оплате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</a:rPr>
                        <a:t>амбулаторно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 -поликлинической помощи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подушевому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нормативу финансирования на прикрепившихся лиц с учетом показателей результативности деятельности (включая показатели объема), в том числе с включением расходов на медицинскую помощь, оказываемую в иных медицинских организациях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789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за единицу объема медицинской помощи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589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по нормативу финансирования структурного подразделения медицинской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196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6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 оплате медицинской помощи, оказанной в стационарных условиях и в условиях дневного стационара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за законченный случай лечения заболевания (КСГ)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93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за законченный случай лечения заболевания (по нормативу финансовых затрат)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18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 прерванный случай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1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 оплате скорой медицинской помощи вне медицинской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</a:rPr>
                        <a:t>подушевому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</a:rPr>
                        <a:t> нормативу  на прикрепившихся лиц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18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- за вызов (с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</a:rPr>
                        <a:t>тромболитической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 терапией)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1462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6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подушевому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нормативу финансирования медицинской помощи, оказываемой по всем видам и условиям медицинской помощи (за исключением скорой медицинской помощи)</a:t>
                      </a:r>
                      <a:endParaRPr lang="ru-RU" sz="16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98895" y="68240"/>
            <a:ext cx="655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Способы оплаты на 2021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98895" y="68240"/>
            <a:ext cx="655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Скорая медицинская помощь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209" t="32790" r="39553" b="44202"/>
          <a:stretch>
            <a:fillRect/>
          </a:stretch>
        </p:blipFill>
        <p:spPr bwMode="auto">
          <a:xfrm>
            <a:off x="723331" y="791569"/>
            <a:ext cx="7902054" cy="442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15402" y="5609229"/>
            <a:ext cx="5453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 = 770,87 руб., </a:t>
            </a:r>
            <a:r>
              <a:rPr lang="ru-RU" dirty="0" err="1" smtClean="0">
                <a:solidFill>
                  <a:srgbClr val="FF0000"/>
                </a:solidFill>
              </a:rPr>
              <a:t>ПРсмп</a:t>
            </a:r>
            <a:r>
              <a:rPr lang="ru-RU" dirty="0" smtClean="0">
                <a:solidFill>
                  <a:srgbClr val="FF0000"/>
                </a:solidFill>
              </a:rPr>
              <a:t> = 0,9835 (Приложение 22 ТС)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КС, </a:t>
            </a:r>
            <a:r>
              <a:rPr lang="ru-RU" dirty="0" err="1" smtClean="0">
                <a:solidFill>
                  <a:srgbClr val="FF0000"/>
                </a:solidFill>
              </a:rPr>
              <a:t>ДПн</a:t>
            </a:r>
            <a:r>
              <a:rPr lang="ru-RU" dirty="0" smtClean="0">
                <a:solidFill>
                  <a:srgbClr val="FF0000"/>
                </a:solidFill>
              </a:rPr>
              <a:t> (Приложение 24 ТС)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3206" y="0"/>
            <a:ext cx="85707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Подушевой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норматив финансирования АПП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(перечень МО – Приложение 5 ТС)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/>
          <a:srcRect l="17313" t="56211" r="61536" b="38520"/>
          <a:stretch>
            <a:fillRect/>
          </a:stretch>
        </p:blipFill>
        <p:spPr bwMode="auto">
          <a:xfrm>
            <a:off x="586854" y="818868"/>
            <a:ext cx="7383438" cy="99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45659" y="1645920"/>
          <a:ext cx="8707273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702"/>
                <a:gridCol w="77585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ФОср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подушевой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норматив финансирования в амбулаторных условиях  (Приложение 21 ТС, с 01.01.2021 равен 4 688,60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руб. 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Пр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приведения в амбулаторных условиях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21 ТС, с 01.01.2021 равен 0,52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Следующие коэффициенты определены отдельно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для каждой МО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(Приложение 23 ТС)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КС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специфики оказания медицинской помощи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(включает в себя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половозрастный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коэффициент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КУ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уровня оказания медицинской помощи, </a:t>
                      </a:r>
                      <a:r>
                        <a:rPr lang="ru-RU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учитывающий объем средств на оплату профилактических медицинских осмотров (диспансеризации)</a:t>
                      </a:r>
                      <a:endParaRPr lang="ru-RU" b="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Кдот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дифференциации на прикрепившихся к медицинской организации лиц с учетом наличия подразделений, расположенных в сельской местности, отдаленных территориях, поселках городского типа и малых городах с численностью населения до 50 тысяч человек и расходов на их содержание и оплату труда персонала (при наличие, в противном случае равен 1)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908880" y="1099609"/>
            <a:ext cx="975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, где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18613" y="1518357"/>
            <a:ext cx="86253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на КТ, МРТ, УЗИ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сердечно-сосудистой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системы, эндоскопические диагностические исследования, МГИ и патологоанатомические исследования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биопсийного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(операционного) материала с целью диагностики онкологических заболеваний и подбора противоопухолевой лекарственной терапии;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финансовое обеспечение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ФАПОв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посещения в неотложной форме (в том числе в приемных отделениях стационаров без последующей госпитализации, травматологических пунктах),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АПП по профилю «стоматология», «дерматология»,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Центры здоровья;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перитониальный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диализ;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на оплату третьего этапа медицинской реабилитации при оказании первичной медико-санитарной помощи в амбулаторных условиях.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433004" y="365417"/>
            <a:ext cx="65625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ВХОДЯТ в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подушевой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норматив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финансирования на прикрепившихся лиц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409432" y="354842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4765-6AEA-4FF4-BE01-195813761EA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00251" y="433654"/>
            <a:ext cx="65625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ВКЛЮЧЕНЫ в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подушевой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норматив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финансирования на прикрепившихся лиц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45911" y="1578381"/>
            <a:ext cx="812041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финансовое обеспечение  профилактических медицинских осмотров, в том числе в рамках диспансеризации;</a:t>
            </a:r>
          </a:p>
          <a:p>
            <a:pPr indent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оплата медицинской помощи с применением телемедицинских технологий; </a:t>
            </a:r>
          </a:p>
          <a:p>
            <a:pPr lvl="0" indent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оплата за проведение диспансерного наблюдения в рамках оказания первичной медико-санитарной помощи пациентов с хроническими неинфекционными заболеваниями и пациентов с высоким риском их развития;</a:t>
            </a:r>
          </a:p>
          <a:p>
            <a:pPr indent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/>
              <a:t>тестирование на выявление новой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инфекции (COVID-19)</a:t>
            </a:r>
          </a:p>
          <a:p>
            <a:pPr lvl="0" indent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6485</TotalTime>
  <Words>1464</Words>
  <Application>Microsoft Office PowerPoint</Application>
  <PresentationFormat>Экран (4:3)</PresentationFormat>
  <Paragraphs>231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Основные нормативные документы на 2021 год</vt:lpstr>
      <vt:lpstr>Особенности Договора на оказание и оплату медицинской помощи по обязательному медицинскому страхованию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Оплата АПП за единицу объема медицинской помощи (в пределах объемов медицинской помощи и финансовых средств, установленных Комиссией по разработке ТП ОМС)</vt:lpstr>
      <vt:lpstr>Оплата по нормативу финансирования структурного подразделения медицинской организации  (финансовое обеспечение ФАПов, Приложения 26, 27 ТС)</vt:lpstr>
      <vt:lpstr>Оплата медицинской помощи, оказанной в стационарных условиях и в условиях дневного стационара</vt:lpstr>
      <vt:lpstr>Оплата медицинской помощи, оказанной в стационарных условиях и в условиях дневного стационара</vt:lpstr>
      <vt:lpstr>Оплата медицинской помощи, оказанной в стационарных условиях и в условиях дневного стационара</vt:lpstr>
      <vt:lpstr>Оплата медицинской помощи по подушевому нормативу финансирования на прикрепившихся к медицинской организации лиц, включая оплату медицинской помощи по всем видам и условиям предоставляемой медицинской организацией медицинской помощи, с учётом показателей результативности деятельности медицинской организации (включая показатели объёма медицинской помощи) (Приложения 6, 19, 25 ТС) </vt:lpstr>
      <vt:lpstr>Оплата медицинской помощи в федеральных медицинских организациях</vt:lpstr>
    </vt:vector>
  </TitlesOfParts>
  <Company>FFOMS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aakhmetzyanov</dc:creator>
  <cp:lastModifiedBy>liholetova</cp:lastModifiedBy>
  <cp:revision>632</cp:revision>
  <cp:lastPrinted>2014-10-13T14:03:34Z</cp:lastPrinted>
  <dcterms:created xsi:type="dcterms:W3CDTF">2013-04-02T09:50:55Z</dcterms:created>
  <dcterms:modified xsi:type="dcterms:W3CDTF">2021-01-21T06:23:30Z</dcterms:modified>
</cp:coreProperties>
</file>