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73" r:id="rId2"/>
    <p:sldId id="275" r:id="rId3"/>
    <p:sldId id="280" r:id="rId4"/>
    <p:sldId id="279" r:id="rId5"/>
    <p:sldId id="277" r:id="rId6"/>
    <p:sldId id="267" r:id="rId7"/>
    <p:sldId id="282" r:id="rId8"/>
    <p:sldId id="276" r:id="rId9"/>
    <p:sldId id="281" r:id="rId10"/>
  </p:sldIdLst>
  <p:sldSz cx="9144000" cy="5143500" type="screen16x9"/>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848" y="-768"/>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000C36B-D463-4407-A0A4-2BA62D16AF67}" type="datetimeFigureOut">
              <a:rPr lang="ru-RU" smtClean="0"/>
              <a:pPr/>
              <a:t>14.12.2022</a:t>
            </a:fld>
            <a:endParaRPr lang="ru-RU"/>
          </a:p>
        </p:txBody>
      </p:sp>
      <p:sp>
        <p:nvSpPr>
          <p:cNvPr id="4" name="Образ слайда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09ACEBD7-3A84-4773-8789-BB0D121516A9}" type="slidenum">
              <a:rPr lang="ru-RU" smtClean="0"/>
              <a:pPr/>
              <a:t>‹#›</a:t>
            </a:fld>
            <a:endParaRPr lang="ru-RU"/>
          </a:p>
        </p:txBody>
      </p:sp>
    </p:spTree>
    <p:extLst>
      <p:ext uri="{BB962C8B-B14F-4D97-AF65-F5344CB8AC3E}">
        <p14:creationId xmlns="" xmlns:p14="http://schemas.microsoft.com/office/powerpoint/2010/main" val="372853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idx="10"/>
          </p:nvPr>
        </p:nvSpPr>
        <p:spPr/>
        <p:txBody>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ru-RU" sz="1200" b="0" i="0" u="none" strike="noStrike" cap="none" smtClean="0">
                <a:solidFill>
                  <a:schemeClr val="dk1"/>
                </a:solidFill>
                <a:latin typeface="Calibri"/>
                <a:ea typeface="Calibri"/>
                <a:cs typeface="Calibri"/>
                <a:sym typeface="Calibri"/>
              </a:rPr>
              <a:pPr marL="0" marR="0" lvl="0" indent="0" algn="r" rtl="0">
                <a:lnSpc>
                  <a:spcPct val="100000"/>
                </a:lnSpc>
                <a:spcBef>
                  <a:spcPts val="0"/>
                </a:spcBef>
                <a:spcAft>
                  <a:spcPts val="0"/>
                </a:spcAft>
                <a:buClr>
                  <a:schemeClr val="dk1"/>
                </a:buClr>
                <a:buSzPct val="25000"/>
                <a:buFont typeface="Calibri"/>
                <a:buNone/>
              </a:pPr>
              <a:t>5</a:t>
            </a:fld>
            <a:endParaRPr lang="ru-RU"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xmlns="" val="3508306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20"/>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r>
              <a:rPr lang="ru-RU" smtClean="0"/>
              <a:t>22.07.2020</a:t>
            </a:r>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r>
              <a:rPr lang="ru-RU" smtClean="0"/>
              <a:t>22.07.2020</a:t>
            </a:r>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80"/>
            <a:ext cx="2057400" cy="43886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5980"/>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r>
              <a:rPr lang="ru-RU" smtClean="0"/>
              <a:t>22.07.2020</a:t>
            </a:r>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r>
              <a:rPr lang="ru-RU" smtClean="0"/>
              <a:t>22.07.2020</a:t>
            </a:r>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r>
              <a:rPr lang="ru-RU" smtClean="0"/>
              <a:t>22.07.2020</a:t>
            </a:r>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r>
              <a:rPr lang="ru-RU" smtClean="0"/>
              <a:t>22.07.2020</a:t>
            </a:r>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r>
              <a:rPr lang="ru-RU" smtClean="0"/>
              <a:t>22.07.2020</a:t>
            </a:r>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r>
              <a:rPr lang="ru-RU" smtClean="0"/>
              <a:t>22.07.2020</a:t>
            </a:r>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r>
              <a:rPr lang="ru-RU" smtClean="0"/>
              <a:t>22.07.2020</a:t>
            </a:r>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3" y="204787"/>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r>
              <a:rPr lang="ru-RU" smtClean="0"/>
              <a:t>22.07.2020</a:t>
            </a:r>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1"/>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r>
              <a:rPr lang="ru-RU" smtClean="0"/>
              <a:t>22.07.2020</a:t>
            </a:r>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ru-RU" smtClean="0"/>
              <a:t>22.07.2020</a:t>
            </a:r>
            <a:endParaRPr lang="ru-RU"/>
          </a:p>
        </p:txBody>
      </p:sp>
      <p:sp>
        <p:nvSpPr>
          <p:cNvPr id="5" name="Нижний колонтитул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a:extLst>
              <a:ext uri="{FF2B5EF4-FFF2-40B4-BE49-F238E27FC236}">
                <a16:creationId xmlns:a16="http://schemas.microsoft.com/office/drawing/2014/main" xmlns="" id="{F3BC4314-8A0F-442A-B33A-0B2A8C20BF10}"/>
              </a:ext>
            </a:extLst>
          </p:cNvPr>
          <p:cNvSpPr/>
          <p:nvPr/>
        </p:nvSpPr>
        <p:spPr>
          <a:xfrm>
            <a:off x="1112950" y="529010"/>
            <a:ext cx="4683186" cy="954107"/>
          </a:xfrm>
          <a:prstGeom prst="rect">
            <a:avLst/>
          </a:prstGeom>
        </p:spPr>
        <p:txBody>
          <a:bodyPr wrap="square">
            <a:spAutoFit/>
          </a:bodyPr>
          <a:lstStyle/>
          <a:p>
            <a:r>
              <a:rPr lang="ru-RU" sz="1400" b="1" dirty="0" smtClean="0">
                <a:latin typeface="Times New Roman" pitchFamily="18" charset="0"/>
                <a:ea typeface="Segoe UI" pitchFamily="34" charset="0"/>
                <a:cs typeface="Times New Roman" pitchFamily="18" charset="0"/>
              </a:rPr>
              <a:t>ТЕРРИТОРИАЛЬНЫЙ ФОНД </a:t>
            </a:r>
          </a:p>
          <a:p>
            <a:r>
              <a:rPr lang="ru-RU" sz="1400" b="1" dirty="0" smtClean="0">
                <a:latin typeface="Times New Roman" pitchFamily="18" charset="0"/>
                <a:ea typeface="Segoe UI" pitchFamily="34" charset="0"/>
                <a:cs typeface="Times New Roman" pitchFamily="18" charset="0"/>
              </a:rPr>
              <a:t>ОБЯЗАТЕЛЬНОГО МЕДИЦИНСКОГО СТРАХОВАНИЯ </a:t>
            </a:r>
          </a:p>
          <a:p>
            <a:r>
              <a:rPr lang="ru-RU" sz="1400" b="1" dirty="0" smtClean="0">
                <a:latin typeface="Times New Roman" pitchFamily="18" charset="0"/>
                <a:ea typeface="Segoe UI" pitchFamily="34" charset="0"/>
                <a:cs typeface="Times New Roman" pitchFamily="18" charset="0"/>
              </a:rPr>
              <a:t>САМАРСКОЙ ОБЛАСТИ</a:t>
            </a:r>
          </a:p>
        </p:txBody>
      </p:sp>
      <p:sp>
        <p:nvSpPr>
          <p:cNvPr id="15" name="Скругленный прямоугольник 7">
            <a:extLst>
              <a:ext uri="{FF2B5EF4-FFF2-40B4-BE49-F238E27FC236}">
                <a16:creationId xmlns:a16="http://schemas.microsoft.com/office/drawing/2014/main" xmlns="" id="{3E4EC2C7-2487-4E2F-A228-949895C34120}"/>
              </a:ext>
            </a:extLst>
          </p:cNvPr>
          <p:cNvSpPr/>
          <p:nvPr/>
        </p:nvSpPr>
        <p:spPr>
          <a:xfrm>
            <a:off x="2356153" y="3256469"/>
            <a:ext cx="4283969" cy="1055608"/>
          </a:xfrm>
          <a:prstGeom prst="roundRect">
            <a:avLst/>
          </a:prstGeom>
        </p:spPr>
        <p:txBody>
          <a:bodyPr wrap="square">
            <a:spAutoFit/>
          </a:bodyPr>
          <a:lstStyle/>
          <a:p>
            <a:pPr algn="just"/>
            <a:endParaRPr lang="ru-RU" sz="1400" dirty="0">
              <a:solidFill>
                <a:srgbClr val="000000"/>
              </a:solidFill>
              <a:latin typeface="Segoe UI" pitchFamily="34" charset="0"/>
              <a:ea typeface="Segoe UI" pitchFamily="34" charset="0"/>
              <a:cs typeface="Segoe UI" pitchFamily="34" charset="0"/>
            </a:endParaRPr>
          </a:p>
          <a:p>
            <a:pPr algn="just"/>
            <a:endParaRPr lang="ru-RU" sz="1400" dirty="0">
              <a:solidFill>
                <a:srgbClr val="000000"/>
              </a:solidFill>
              <a:latin typeface="Segoe UI" pitchFamily="34" charset="0"/>
              <a:ea typeface="Segoe UI" pitchFamily="34" charset="0"/>
              <a:cs typeface="Segoe UI" pitchFamily="34" charset="0"/>
            </a:endParaRPr>
          </a:p>
          <a:p>
            <a:pPr algn="just"/>
            <a:r>
              <a:rPr lang="ru-RU" sz="1400" dirty="0">
                <a:solidFill>
                  <a:srgbClr val="000000"/>
                </a:solidFill>
                <a:latin typeface="Segoe UI" pitchFamily="34" charset="0"/>
                <a:ea typeface="Segoe UI" pitchFamily="34" charset="0"/>
                <a:cs typeface="Segoe UI" pitchFamily="34" charset="0"/>
              </a:rPr>
              <a:t/>
            </a:r>
            <a:br>
              <a:rPr lang="ru-RU" sz="1400" dirty="0">
                <a:solidFill>
                  <a:srgbClr val="000000"/>
                </a:solidFill>
                <a:latin typeface="Segoe UI" pitchFamily="34" charset="0"/>
                <a:ea typeface="Segoe UI" pitchFamily="34" charset="0"/>
                <a:cs typeface="Segoe UI" pitchFamily="34" charset="0"/>
              </a:rPr>
            </a:br>
            <a:endParaRPr lang="ru-RU" sz="1400" dirty="0">
              <a:solidFill>
                <a:srgbClr val="000000"/>
              </a:solidFill>
              <a:latin typeface="Segoe UI" pitchFamily="34" charset="0"/>
              <a:ea typeface="Segoe UI" pitchFamily="34" charset="0"/>
              <a:cs typeface="Segoe UI" pitchFamily="34" charset="0"/>
            </a:endParaRPr>
          </a:p>
        </p:txBody>
      </p:sp>
      <p:cxnSp>
        <p:nvCxnSpPr>
          <p:cNvPr id="16" name="Прямая соединительная линия 15">
            <a:extLst>
              <a:ext uri="{FF2B5EF4-FFF2-40B4-BE49-F238E27FC236}">
                <a16:creationId xmlns:a16="http://schemas.microsoft.com/office/drawing/2014/main" xmlns="" id="{A12C5096-F8AB-4A33-86BD-E1B3685CF416}"/>
              </a:ext>
            </a:extLst>
          </p:cNvPr>
          <p:cNvCxnSpPr>
            <a:cxnSpLocks/>
          </p:cNvCxnSpPr>
          <p:nvPr/>
        </p:nvCxnSpPr>
        <p:spPr>
          <a:xfrm>
            <a:off x="453562" y="3596320"/>
            <a:ext cx="2519607"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 name="Прямоугольник 1"/>
          <p:cNvSpPr/>
          <p:nvPr/>
        </p:nvSpPr>
        <p:spPr>
          <a:xfrm>
            <a:off x="323528" y="1753528"/>
            <a:ext cx="4968552" cy="1754326"/>
          </a:xfrm>
          <a:prstGeom prst="rect">
            <a:avLst/>
          </a:prstGeom>
        </p:spPr>
        <p:txBody>
          <a:bodyPr wrap="square">
            <a:spAutoFit/>
          </a:bodyPr>
          <a:lstStyle/>
          <a:p>
            <a:r>
              <a:rPr lang="ru-RU" dirty="0" smtClean="0">
                <a:latin typeface="Times New Roman" pitchFamily="18" charset="0"/>
                <a:cs typeface="Times New Roman" pitchFamily="18" charset="0"/>
              </a:rPr>
              <a:t>Осуществление </a:t>
            </a:r>
            <a:r>
              <a:rPr lang="ru-RU" dirty="0">
                <a:latin typeface="Times New Roman" pitchFamily="18" charset="0"/>
                <a:cs typeface="Times New Roman" pitchFamily="18" charset="0"/>
              </a:rPr>
              <a:t>денежных выплат </a:t>
            </a:r>
          </a:p>
          <a:p>
            <a:r>
              <a:rPr lang="ru-RU" dirty="0">
                <a:latin typeface="Times New Roman" pitchFamily="18" charset="0"/>
                <a:cs typeface="Times New Roman" pitchFamily="18" charset="0"/>
              </a:rPr>
              <a:t>стимулирующего характера медицинским работникам за выявление </a:t>
            </a:r>
          </a:p>
          <a:p>
            <a:r>
              <a:rPr lang="ru-RU" dirty="0">
                <a:latin typeface="Times New Roman" pitchFamily="18" charset="0"/>
                <a:cs typeface="Times New Roman" pitchFamily="18" charset="0"/>
              </a:rPr>
              <a:t>онкологических </a:t>
            </a:r>
            <a:r>
              <a:rPr lang="ru-RU" dirty="0" smtClean="0">
                <a:latin typeface="Times New Roman" pitchFamily="18" charset="0"/>
                <a:cs typeface="Times New Roman" pitchFamily="18" charset="0"/>
              </a:rPr>
              <a:t>заболеваний в ходе проведения диспансеризации и профилактических медицинских осмотров населения</a:t>
            </a:r>
            <a:endParaRPr lang="ru-RU" dirty="0">
              <a:latin typeface="Times New Roman" pitchFamily="18" charset="0"/>
              <a:cs typeface="Times New Roman" pitchFamily="18" charset="0"/>
            </a:endParaRPr>
          </a:p>
        </p:txBody>
      </p:sp>
      <p:pic>
        <p:nvPicPr>
          <p:cNvPr id="13" name="Picture 2" descr="ÐÐ°ÑÑÐ¸Ð½ÐºÐ¸ Ð¿Ð¾ Ð·Ð°Ð¿ÑÐ¾ÑÑ ÑÑÐ¾Ð¼Ñ ÑÐ°Ð¼Ð°ÑÐ° Ð»Ð¾Ð³Ð¾ÑÐ¸Ð¿"/>
          <p:cNvPicPr>
            <a:picLocks noChangeAspect="1" noChangeArrowheads="1"/>
          </p:cNvPicPr>
          <p:nvPr/>
        </p:nvPicPr>
        <p:blipFill>
          <a:blip r:embed="rId2" cstate="print"/>
          <a:srcRect/>
          <a:stretch>
            <a:fillRect/>
          </a:stretch>
        </p:blipFill>
        <p:spPr bwMode="auto">
          <a:xfrm>
            <a:off x="179514" y="339502"/>
            <a:ext cx="909575" cy="864096"/>
          </a:xfrm>
          <a:prstGeom prst="rect">
            <a:avLst/>
          </a:prstGeom>
          <a:noFill/>
        </p:spPr>
      </p:pic>
      <p:pic>
        <p:nvPicPr>
          <p:cNvPr id="11" name="Рисунок 10" descr="XXL.jpg"/>
          <p:cNvPicPr>
            <a:picLocks noGrp="1" noChangeAspect="1"/>
          </p:cNvPicPr>
          <p:nvPr isPhoto="1"/>
        </p:nvPicPr>
        <p:blipFill>
          <a:blip r:embed="rId3" cstate="print">
            <a:lum contrast="10000"/>
          </a:blip>
          <a:stretch>
            <a:fillRect/>
          </a:stretch>
        </p:blipFill>
        <p:spPr>
          <a:xfrm>
            <a:off x="5183560" y="1"/>
            <a:ext cx="3960440" cy="3096345"/>
          </a:xfrm>
          <a:prstGeom prst="ellipse">
            <a:avLst/>
          </a:prstGeom>
          <a:ln>
            <a:noFill/>
          </a:ln>
          <a:effectLst>
            <a:softEdge rad="112500"/>
          </a:effectLst>
        </p:spPr>
      </p:pic>
      <p:sp>
        <p:nvSpPr>
          <p:cNvPr id="8" name="Прямоугольник 7"/>
          <p:cNvSpPr/>
          <p:nvPr/>
        </p:nvSpPr>
        <p:spPr>
          <a:xfrm>
            <a:off x="3707904" y="3795886"/>
            <a:ext cx="4968552" cy="923330"/>
          </a:xfrm>
          <a:prstGeom prst="rect">
            <a:avLst/>
          </a:prstGeom>
        </p:spPr>
        <p:txBody>
          <a:bodyPr wrap="square">
            <a:spAutoFit/>
          </a:bodyPr>
          <a:lstStyle/>
          <a:p>
            <a:pPr algn="ctr"/>
            <a:r>
              <a:rPr lang="ru-RU" dirty="0" smtClean="0">
                <a:latin typeface="Times New Roman" pitchFamily="18" charset="0"/>
                <a:cs typeface="Times New Roman" pitchFamily="18" charset="0"/>
              </a:rPr>
              <a:t>Начальник управления планирования и финансирования ОМС </a:t>
            </a:r>
          </a:p>
          <a:p>
            <a:pPr algn="ctr"/>
            <a:r>
              <a:rPr lang="ru-RU" dirty="0" smtClean="0">
                <a:latin typeface="Times New Roman" pitchFamily="18" charset="0"/>
                <a:cs typeface="Times New Roman" pitchFamily="18" charset="0"/>
              </a:rPr>
              <a:t>Трошкина Наталия Николаевна</a:t>
            </a:r>
          </a:p>
        </p:txBody>
      </p:sp>
    </p:spTree>
    <p:extLst>
      <p:ext uri="{BB962C8B-B14F-4D97-AF65-F5344CB8AC3E}">
        <p14:creationId xmlns="" xmlns:p14="http://schemas.microsoft.com/office/powerpoint/2010/main" val="691589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67494"/>
            <a:ext cx="6264696" cy="411510"/>
          </a:xfrm>
        </p:spPr>
        <p:txBody>
          <a:bodyPr>
            <a:normAutofit fontScale="90000"/>
          </a:bodyPr>
          <a:lstStyle/>
          <a:p>
            <a:pPr algn="ctr"/>
            <a:r>
              <a:rPr lang="ru-RU" sz="1700" i="1" dirty="0" smtClean="0">
                <a:latin typeface="Times New Roman" pitchFamily="18" charset="0"/>
                <a:cs typeface="Times New Roman" pitchFamily="18" charset="0"/>
              </a:rPr>
              <a:t>Нормативно-правовое регулирование </a:t>
            </a:r>
            <a:r>
              <a:rPr lang="ru-RU" sz="1800" b="0" dirty="0" smtClean="0">
                <a:latin typeface="Times New Roman" pitchFamily="18" charset="0"/>
                <a:cs typeface="Times New Roman" pitchFamily="18" charset="0"/>
              </a:rPr>
              <a:t/>
            </a:r>
            <a:br>
              <a:rPr lang="ru-RU" sz="1800" b="0" dirty="0" smtClean="0">
                <a:latin typeface="Times New Roman" pitchFamily="18" charset="0"/>
                <a:cs typeface="Times New Roman" pitchFamily="18" charset="0"/>
              </a:rPr>
            </a:br>
            <a:endParaRPr lang="ru-RU" sz="1800" b="0" dirty="0">
              <a:latin typeface="Times New Roman" pitchFamily="18" charset="0"/>
              <a:cs typeface="Times New Roman" pitchFamily="18" charset="0"/>
            </a:endParaRPr>
          </a:p>
        </p:txBody>
      </p:sp>
      <p:sp>
        <p:nvSpPr>
          <p:cNvPr id="5" name="Номер слайда 4"/>
          <p:cNvSpPr>
            <a:spLocks noGrp="1"/>
          </p:cNvSpPr>
          <p:nvPr>
            <p:ph type="sldNum" sz="quarter" idx="12"/>
          </p:nvPr>
        </p:nvSpPr>
        <p:spPr/>
        <p:txBody>
          <a:bodyPr/>
          <a:lstStyle/>
          <a:p>
            <a:fld id="{B19B0651-EE4F-4900-A07F-96A6BFA9D0F0}" type="slidenum">
              <a:rPr lang="ru-RU" smtClean="0"/>
              <a:pPr/>
              <a:t>2</a:t>
            </a:fld>
            <a:endParaRPr lang="ru-RU"/>
          </a:p>
        </p:txBody>
      </p:sp>
      <p:pic>
        <p:nvPicPr>
          <p:cNvPr id="6" name="Picture 2" descr="ÐÐ°ÑÑÐ¸Ð½ÐºÐ¸ Ð¿Ð¾ Ð·Ð°Ð¿ÑÐ¾ÑÑ ÑÑÐ¾Ð¼Ñ ÑÐ°Ð¼Ð°ÑÐ° Ð»Ð¾Ð³Ð¾ÑÐ¸Ð¿"/>
          <p:cNvPicPr>
            <a:picLocks noChangeAspect="1" noChangeArrowheads="1"/>
          </p:cNvPicPr>
          <p:nvPr/>
        </p:nvPicPr>
        <p:blipFill>
          <a:blip r:embed="rId2" cstate="print"/>
          <a:srcRect/>
          <a:stretch>
            <a:fillRect/>
          </a:stretch>
        </p:blipFill>
        <p:spPr bwMode="auto">
          <a:xfrm>
            <a:off x="0" y="0"/>
            <a:ext cx="1008112" cy="1008112"/>
          </a:xfrm>
          <a:prstGeom prst="rect">
            <a:avLst/>
          </a:prstGeom>
          <a:noFill/>
        </p:spPr>
      </p:pic>
      <p:sp>
        <p:nvSpPr>
          <p:cNvPr id="7" name="Скругленный прямоугольник 6"/>
          <p:cNvSpPr/>
          <p:nvPr/>
        </p:nvSpPr>
        <p:spPr>
          <a:xfrm>
            <a:off x="107504" y="1203598"/>
            <a:ext cx="4320480" cy="165618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050" b="1" dirty="0" smtClean="0">
                <a:latin typeface="Times New Roman" pitchFamily="18" charset="0"/>
                <a:cs typeface="Times New Roman" pitchFamily="18" charset="0"/>
              </a:rPr>
              <a:t>Постановление Правительства Российской Федерации от 30.12.2019 № 1940 </a:t>
            </a:r>
            <a:r>
              <a:rPr lang="ru-RU" sz="1050" dirty="0" smtClean="0">
                <a:latin typeface="Times New Roman" pitchFamily="18" charset="0"/>
                <a:cs typeface="Times New Roman" pitchFamily="18" charset="0"/>
              </a:rPr>
              <a:t>«Об утверждении Правил предоставления межбюджетных трансфертов из бюджета Федерального фонда обязательного медицинского страхования бюджетам территориальных фондов обязательного медицинского страхования на финансовое обеспечение осуществления денежных выплат стимулирующего характера медицинским работникам за выявление онкологических заболеваний в ходе проведения диспансеризации и профилактических медицинских осмотров населения» (с изменениями от 29.12.2021)</a:t>
            </a:r>
            <a:endParaRPr lang="ru-RU" sz="1050" dirty="0">
              <a:latin typeface="Times New Roman" pitchFamily="18" charset="0"/>
              <a:cs typeface="Times New Roman" pitchFamily="18" charset="0"/>
            </a:endParaRPr>
          </a:p>
        </p:txBody>
      </p:sp>
      <p:sp>
        <p:nvSpPr>
          <p:cNvPr id="8" name="Скругленный прямоугольник 7"/>
          <p:cNvSpPr/>
          <p:nvPr/>
        </p:nvSpPr>
        <p:spPr>
          <a:xfrm>
            <a:off x="4572000" y="1203598"/>
            <a:ext cx="4320480" cy="165618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sz="1050" dirty="0" smtClean="0"/>
          </a:p>
          <a:p>
            <a:pPr algn="ctr"/>
            <a:r>
              <a:rPr lang="ru-RU" sz="1050" b="1" dirty="0" smtClean="0">
                <a:latin typeface="Times New Roman" pitchFamily="18" charset="0"/>
                <a:cs typeface="Times New Roman" pitchFamily="18" charset="0"/>
              </a:rPr>
              <a:t>Приказ Министерства здравоохранения Российской Федерации от 26.01.2022 №25н </a:t>
            </a:r>
            <a:r>
              <a:rPr lang="ru-RU" sz="1050" dirty="0" smtClean="0">
                <a:latin typeface="Times New Roman" pitchFamily="18" charset="0"/>
                <a:cs typeface="Times New Roman" pitchFamily="18" charset="0"/>
              </a:rPr>
              <a:t>«Об утверждении порядка и условий осуществления денежных выплат стимулирующего характера медицинским работникам за выявление онкологических заболеваний в ходе проведения диспансеризации и профилактических медицинских осмотров населения» (вступает в силу с 26.02.2022)</a:t>
            </a:r>
          </a:p>
          <a:p>
            <a:pPr algn="ctr"/>
            <a:endParaRPr lang="ru-RU" sz="1050" dirty="0" smtClean="0"/>
          </a:p>
        </p:txBody>
      </p:sp>
      <p:sp>
        <p:nvSpPr>
          <p:cNvPr id="9" name="Скругленный прямоугольник 8"/>
          <p:cNvSpPr/>
          <p:nvPr/>
        </p:nvSpPr>
        <p:spPr>
          <a:xfrm>
            <a:off x="107504" y="3147814"/>
            <a:ext cx="4320480" cy="187220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sz="1050" b="1" dirty="0" smtClean="0"/>
          </a:p>
          <a:p>
            <a:pPr algn="ctr"/>
            <a:r>
              <a:rPr lang="ru-RU" sz="1050" b="1" dirty="0" smtClean="0">
                <a:latin typeface="Times New Roman" pitchFamily="18" charset="0"/>
                <a:cs typeface="Times New Roman" pitchFamily="18" charset="0"/>
              </a:rPr>
              <a:t>Распоряжение Правительства РФ от 08.12.2021  № 3908-р </a:t>
            </a:r>
            <a:r>
              <a:rPr lang="ru-RU" sz="1050" dirty="0" smtClean="0">
                <a:latin typeface="Times New Roman" pitchFamily="18" charset="0"/>
                <a:cs typeface="Times New Roman" pitchFamily="18" charset="0"/>
              </a:rPr>
              <a:t>«Распределение в 2022 году иных межбюджетных трансфертов из бюджета Федерального фонда обязательного медицинского страхования бюджетам территориальных фондов обязательного медицинского страхования на финансовое обеспечение осуществления денежных выплат стимулирующего характера медицинским работникам за выявление онкологических заболеваний в ходе проведения диспансеризации и профилактических медицинских осмотров населения»</a:t>
            </a:r>
          </a:p>
          <a:p>
            <a:endParaRPr lang="ru-RU" sz="1050" dirty="0" smtClean="0"/>
          </a:p>
        </p:txBody>
      </p:sp>
      <p:sp>
        <p:nvSpPr>
          <p:cNvPr id="10" name="Скругленный прямоугольник 9"/>
          <p:cNvSpPr/>
          <p:nvPr/>
        </p:nvSpPr>
        <p:spPr>
          <a:xfrm>
            <a:off x="4572000" y="3147814"/>
            <a:ext cx="4320480" cy="187220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050" b="1" dirty="0" smtClean="0">
                <a:latin typeface="Times New Roman" pitchFamily="18" charset="0"/>
                <a:cs typeface="Times New Roman" pitchFamily="18" charset="0"/>
              </a:rPr>
              <a:t>Приказ Федерального фонда обязательного медицинского страхования от 19.05.2022 № 53н</a:t>
            </a:r>
            <a:r>
              <a:rPr lang="ru-RU" sz="1050" dirty="0" smtClean="0">
                <a:latin typeface="Times New Roman" pitchFamily="18" charset="0"/>
                <a:cs typeface="Times New Roman" pitchFamily="18" charset="0"/>
              </a:rPr>
              <a:t/>
            </a:r>
            <a:br>
              <a:rPr lang="ru-RU" sz="1050" dirty="0" smtClean="0">
                <a:latin typeface="Times New Roman" pitchFamily="18" charset="0"/>
                <a:cs typeface="Times New Roman" pitchFamily="18" charset="0"/>
              </a:rPr>
            </a:br>
            <a:r>
              <a:rPr lang="ru-RU" sz="1050" dirty="0" smtClean="0">
                <a:latin typeface="Times New Roman" pitchFamily="18" charset="0"/>
                <a:cs typeface="Times New Roman" pitchFamily="18" charset="0"/>
              </a:rPr>
              <a:t>«Об утверждении формы и порядка представления отчета об использовании средств иных межбюджетных трансфертов из бюджета Федерального фонда обязательного медицинского страхования бюджетам территориальных фондов обязательного медицинского страхования на финансовое обеспечение осуществления денежных выплат стимулирующего характера медицинским работникам за выявление онкологических заболеваний в ходе проведения диспансеризации и профилактических медицинских осмотров населения»</a:t>
            </a:r>
          </a:p>
        </p:txBody>
      </p:sp>
      <p:sp>
        <p:nvSpPr>
          <p:cNvPr id="11" name="Блок-схема: документ 10"/>
          <p:cNvSpPr/>
          <p:nvPr/>
        </p:nvSpPr>
        <p:spPr>
          <a:xfrm>
            <a:off x="7460282" y="-2650"/>
            <a:ext cx="1701579" cy="774200"/>
          </a:xfrm>
          <a:prstGeom prst="flowChartDocument">
            <a:avLst/>
          </a:prstGeom>
          <a:ln/>
        </p:spPr>
        <p:style>
          <a:lnRef idx="1">
            <a:schemeClr val="accent1"/>
          </a:lnRef>
          <a:fillRef idx="2">
            <a:schemeClr val="accent1"/>
          </a:fillRef>
          <a:effectRef idx="1">
            <a:schemeClr val="accent1"/>
          </a:effectRef>
          <a:fontRef idx="minor">
            <a:schemeClr val="dk1"/>
          </a:fontRef>
        </p:style>
        <p:txBody>
          <a:bodyPr rtlCol="0" anchor="ctr"/>
          <a:lstStyle/>
          <a:p>
            <a:pPr marL="0" marR="0" lvl="0" indent="0" defTabSz="685766" eaLnBrk="1" fontAlgn="auto" latinLnBrk="0" hangingPunct="1">
              <a:lnSpc>
                <a:spcPct val="100000"/>
              </a:lnSpc>
              <a:spcBef>
                <a:spcPts val="0"/>
              </a:spcBef>
              <a:spcAft>
                <a:spcPts val="0"/>
              </a:spcAft>
              <a:buClrTx/>
              <a:buSzTx/>
              <a:buFontTx/>
              <a:buNone/>
              <a:tabLst/>
              <a:defRPr/>
            </a:pPr>
            <a:endParaRPr kumimoji="0" lang="ru-RU" sz="1200" b="0" i="0" u="none" strike="noStrike" kern="0" cap="none" spc="0" normalizeH="0" baseline="0" noProof="0" dirty="0" smtClean="0">
              <a:ln>
                <a:noFill/>
              </a:ln>
              <a:solidFill>
                <a:schemeClr val="tx1"/>
              </a:solidFill>
              <a:effectLst/>
              <a:uLnTx/>
              <a:uFillTx/>
              <a:latin typeface="Calibri"/>
              <a:ea typeface="+mn-ea"/>
              <a:cs typeface="+mn-cs"/>
            </a:endParaRPr>
          </a:p>
          <a:p>
            <a:pPr marR="0" lvl="0" indent="0" fontAlgn="auto">
              <a:lnSpc>
                <a:spcPct val="100000"/>
              </a:lnSpc>
              <a:spcBef>
                <a:spcPts val="0"/>
              </a:spcBef>
              <a:spcAft>
                <a:spcPts val="0"/>
              </a:spcAft>
              <a:buClrTx/>
              <a:buSzTx/>
              <a:buFontTx/>
              <a:buNone/>
              <a:tabLst/>
              <a:defRPr/>
            </a:pPr>
            <a:r>
              <a:rPr lang="ru-RU" sz="1200" b="1" dirty="0">
                <a:solidFill>
                  <a:schemeClr val="tx1"/>
                </a:solidFill>
                <a:cs typeface="Times New Roman" panose="02020603050405020304" pitchFamily="18" charset="0"/>
              </a:rPr>
              <a:t>Выплаты стимулирующего характера</a:t>
            </a:r>
          </a:p>
        </p:txBody>
      </p:sp>
      <p:cxnSp>
        <p:nvCxnSpPr>
          <p:cNvPr id="13" name="Прямая соединительная линия 12"/>
          <p:cNvCxnSpPr/>
          <p:nvPr/>
        </p:nvCxnSpPr>
        <p:spPr>
          <a:xfrm>
            <a:off x="1547664" y="1059582"/>
            <a:ext cx="7416824"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67494"/>
            <a:ext cx="6408712" cy="411510"/>
          </a:xfrm>
        </p:spPr>
        <p:txBody>
          <a:bodyPr>
            <a:normAutofit fontScale="90000"/>
          </a:bodyPr>
          <a:lstStyle/>
          <a:p>
            <a:pPr algn="ctr"/>
            <a:r>
              <a:rPr lang="ru-RU" sz="1700" i="1" dirty="0" smtClean="0">
                <a:latin typeface="Times New Roman" pitchFamily="18" charset="0"/>
                <a:cs typeface="Times New Roman" pitchFamily="18" charset="0"/>
              </a:rPr>
              <a:t>Изменения Условий предоставления средств в 2022 году</a:t>
            </a:r>
            <a:r>
              <a:rPr lang="ru-RU" sz="1800" b="0" dirty="0" smtClean="0">
                <a:latin typeface="Times New Roman" pitchFamily="18" charset="0"/>
                <a:cs typeface="Times New Roman" pitchFamily="18" charset="0"/>
              </a:rPr>
              <a:t/>
            </a:r>
            <a:br>
              <a:rPr lang="ru-RU" sz="1800" b="0" dirty="0" smtClean="0">
                <a:latin typeface="Times New Roman" pitchFamily="18" charset="0"/>
                <a:cs typeface="Times New Roman" pitchFamily="18" charset="0"/>
              </a:rPr>
            </a:br>
            <a:endParaRPr lang="ru-RU" sz="1800" b="0" dirty="0">
              <a:latin typeface="Times New Roman" pitchFamily="18" charset="0"/>
              <a:cs typeface="Times New Roman" pitchFamily="18" charset="0"/>
            </a:endParaRPr>
          </a:p>
        </p:txBody>
      </p:sp>
      <p:pic>
        <p:nvPicPr>
          <p:cNvPr id="6" name="Picture 2" descr="ÐÐ°ÑÑÐ¸Ð½ÐºÐ¸ Ð¿Ð¾ Ð·Ð°Ð¿ÑÐ¾ÑÑ ÑÑÐ¾Ð¼Ñ ÑÐ°Ð¼Ð°ÑÐ° Ð»Ð¾Ð³Ð¾ÑÐ¸Ð¿"/>
          <p:cNvPicPr>
            <a:picLocks noChangeAspect="1" noChangeArrowheads="1"/>
          </p:cNvPicPr>
          <p:nvPr/>
        </p:nvPicPr>
        <p:blipFill>
          <a:blip r:embed="rId2" cstate="print"/>
          <a:srcRect/>
          <a:stretch>
            <a:fillRect/>
          </a:stretch>
        </p:blipFill>
        <p:spPr bwMode="auto">
          <a:xfrm>
            <a:off x="0" y="0"/>
            <a:ext cx="1008112" cy="1008112"/>
          </a:xfrm>
          <a:prstGeom prst="rect">
            <a:avLst/>
          </a:prstGeom>
          <a:noFill/>
        </p:spPr>
      </p:pic>
      <p:sp>
        <p:nvSpPr>
          <p:cNvPr id="7" name="Скругленный прямоугольник 6"/>
          <p:cNvSpPr/>
          <p:nvPr/>
        </p:nvSpPr>
        <p:spPr>
          <a:xfrm>
            <a:off x="107504" y="1059582"/>
            <a:ext cx="4392488" cy="381642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sz="1100" b="1" dirty="0" smtClean="0">
              <a:latin typeface="Times New Roman" pitchFamily="18" charset="0"/>
              <a:cs typeface="Times New Roman" pitchFamily="18" charset="0"/>
            </a:endParaRPr>
          </a:p>
          <a:p>
            <a:pPr algn="ctr"/>
            <a:r>
              <a:rPr lang="ru-RU" sz="1100" b="1" dirty="0" smtClean="0">
                <a:latin typeface="Times New Roman" pitchFamily="18" charset="0"/>
                <a:cs typeface="Times New Roman" pitchFamily="18" charset="0"/>
              </a:rPr>
              <a:t>2020-2021 годы</a:t>
            </a:r>
          </a:p>
          <a:p>
            <a:pPr marL="228600" indent="-228600" algn="ctr">
              <a:buAutoNum type="arabicPeriod"/>
            </a:pPr>
            <a:r>
              <a:rPr lang="ru-RU" sz="1100" b="1" dirty="0" smtClean="0">
                <a:latin typeface="Times New Roman" pitchFamily="18" charset="0"/>
                <a:cs typeface="Times New Roman" pitchFamily="18" charset="0"/>
              </a:rPr>
              <a:t>Размер выплат и получатели :</a:t>
            </a:r>
          </a:p>
          <a:p>
            <a:pPr marL="228600" indent="-228600" algn="ctr"/>
            <a:endParaRPr lang="ru-RU" sz="1100" b="1" dirty="0" smtClean="0">
              <a:latin typeface="Times New Roman" pitchFamily="18" charset="0"/>
              <a:cs typeface="Times New Roman" pitchFamily="18" charset="0"/>
            </a:endParaRPr>
          </a:p>
          <a:p>
            <a:pPr>
              <a:buFontTx/>
              <a:buChar char="-"/>
            </a:pPr>
            <a:r>
              <a:rPr lang="ru-RU" sz="1100" b="1" dirty="0" smtClean="0">
                <a:latin typeface="Times New Roman" pitchFamily="18" charset="0"/>
                <a:cs typeface="Times New Roman" pitchFamily="18" charset="0"/>
              </a:rPr>
              <a:t>500 рублей </a:t>
            </a:r>
            <a:r>
              <a:rPr lang="ru-RU" sz="1100" dirty="0" smtClean="0">
                <a:latin typeface="Times New Roman" pitchFamily="18" charset="0"/>
                <a:cs typeface="Times New Roman" pitchFamily="18" charset="0"/>
              </a:rPr>
              <a:t>- врачу-терапевту (</a:t>
            </a:r>
            <a:r>
              <a:rPr lang="ru-RU" sz="1100" dirty="0" err="1" smtClean="0">
                <a:latin typeface="Times New Roman" pitchFamily="18" charset="0"/>
                <a:cs typeface="Times New Roman" pitchFamily="18" charset="0"/>
              </a:rPr>
              <a:t>врачу-терапевту</a:t>
            </a:r>
            <a:r>
              <a:rPr lang="ru-RU" sz="1100" dirty="0" smtClean="0">
                <a:latin typeface="Times New Roman" pitchFamily="18" charset="0"/>
                <a:cs typeface="Times New Roman" pitchFamily="18" charset="0"/>
              </a:rPr>
              <a:t> участковому, врачу-терапевту цехового врачебного участка, врачу общей практики (семейному врачу), врачу-педиатру (</a:t>
            </a:r>
            <a:r>
              <a:rPr lang="ru-RU" sz="1100" dirty="0" err="1" smtClean="0">
                <a:latin typeface="Times New Roman" pitchFamily="18" charset="0"/>
                <a:cs typeface="Times New Roman" pitchFamily="18" charset="0"/>
              </a:rPr>
              <a:t>врачу-педиатру</a:t>
            </a:r>
            <a:r>
              <a:rPr lang="ru-RU" sz="1100" dirty="0" smtClean="0">
                <a:latin typeface="Times New Roman" pitchFamily="18" charset="0"/>
                <a:cs typeface="Times New Roman" pitchFamily="18" charset="0"/>
              </a:rPr>
              <a:t> участковому), фельдшеру фельдшерского здравпункта (фельдшерско-акушерского пункта), ответственному за организацию и проведение профилактического медицинского осмотра и диспансеризации, за исключением руководителя медицинской организации</a:t>
            </a:r>
          </a:p>
          <a:p>
            <a:pPr>
              <a:buFontTx/>
              <a:buChar char="-"/>
            </a:pPr>
            <a:r>
              <a:rPr lang="ru-RU" sz="1100" dirty="0" smtClean="0">
                <a:latin typeface="Times New Roman" pitchFamily="18" charset="0"/>
                <a:cs typeface="Times New Roman" pitchFamily="18" charset="0"/>
              </a:rPr>
              <a:t> </a:t>
            </a:r>
            <a:r>
              <a:rPr lang="ru-RU" sz="1100" b="1" dirty="0" smtClean="0">
                <a:latin typeface="Times New Roman" pitchFamily="18" charset="0"/>
                <a:cs typeface="Times New Roman" pitchFamily="18" charset="0"/>
              </a:rPr>
              <a:t>500 рублей </a:t>
            </a:r>
            <a:r>
              <a:rPr lang="ru-RU" sz="1100" dirty="0" smtClean="0">
                <a:latin typeface="Times New Roman" pitchFamily="18" charset="0"/>
                <a:cs typeface="Times New Roman" pitchFamily="18" charset="0"/>
              </a:rPr>
              <a:t>(всего) - следующим медицинским работникам:</a:t>
            </a:r>
          </a:p>
          <a:p>
            <a:r>
              <a:rPr lang="ru-RU" sz="1100" dirty="0" smtClean="0">
                <a:latin typeface="Times New Roman" pitchFamily="18" charset="0"/>
                <a:cs typeface="Times New Roman" pitchFamily="18" charset="0"/>
              </a:rPr>
              <a:t>медицинскому работнику, назначившему диагностические исследования в ходе и (или) по результатам проведения профилактического медицинского осмотра и диспансеризации;</a:t>
            </a:r>
          </a:p>
          <a:p>
            <a:r>
              <a:rPr lang="ru-RU" sz="1100" dirty="0" smtClean="0">
                <a:latin typeface="Times New Roman" pitchFamily="18" charset="0"/>
                <a:cs typeface="Times New Roman" pitchFamily="18" charset="0"/>
              </a:rPr>
              <a:t>медицинскому работнику, выполнившему своевременно диагностические исследования, по результатам которых установлен диагноз онкологического заболевания;</a:t>
            </a:r>
          </a:p>
          <a:p>
            <a:r>
              <a:rPr lang="ru-RU" sz="1100" dirty="0" smtClean="0">
                <a:latin typeface="Times New Roman" pitchFamily="18" charset="0"/>
                <a:cs typeface="Times New Roman" pitchFamily="18" charset="0"/>
              </a:rPr>
              <a:t>медицинскому работнику, осуществившему своевременное установление диспансерного наблюдения за пациентом с онкологическим заболеванием</a:t>
            </a:r>
          </a:p>
          <a:p>
            <a:endParaRPr lang="ru-RU" sz="1050" dirty="0" smtClean="0">
              <a:latin typeface="Times New Roman" pitchFamily="18" charset="0"/>
              <a:cs typeface="Times New Roman" pitchFamily="18" charset="0"/>
            </a:endParaRPr>
          </a:p>
          <a:p>
            <a:pPr marL="228600" indent="-228600" algn="ctr">
              <a:buAutoNum type="arabicParenR"/>
            </a:pPr>
            <a:endParaRPr lang="ru-RU" sz="1050" dirty="0">
              <a:latin typeface="Times New Roman" pitchFamily="18" charset="0"/>
              <a:cs typeface="Times New Roman" pitchFamily="18" charset="0"/>
            </a:endParaRPr>
          </a:p>
        </p:txBody>
      </p:sp>
      <p:sp>
        <p:nvSpPr>
          <p:cNvPr id="8" name="Скругленный прямоугольник 7"/>
          <p:cNvSpPr/>
          <p:nvPr/>
        </p:nvSpPr>
        <p:spPr>
          <a:xfrm>
            <a:off x="4716016" y="1059582"/>
            <a:ext cx="4176464" cy="381642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050" b="1" dirty="0" smtClean="0">
                <a:latin typeface="Times New Roman" pitchFamily="18" charset="0"/>
                <a:cs typeface="Times New Roman" pitchFamily="18" charset="0"/>
              </a:rPr>
              <a:t>2022 год</a:t>
            </a:r>
          </a:p>
          <a:p>
            <a:pPr marL="228600" indent="-228600" algn="ctr">
              <a:buAutoNum type="arabicPeriod"/>
            </a:pPr>
            <a:r>
              <a:rPr lang="ru-RU" sz="1050" b="1" dirty="0" smtClean="0">
                <a:latin typeface="Times New Roman" pitchFamily="18" charset="0"/>
                <a:cs typeface="Times New Roman" pitchFamily="18" charset="0"/>
              </a:rPr>
              <a:t>Размер выплат и получатели :</a:t>
            </a:r>
          </a:p>
          <a:p>
            <a:pPr marL="228600" indent="-228600" algn="ctr"/>
            <a:endParaRPr lang="ru-RU" sz="1050" b="1" dirty="0" smtClean="0">
              <a:latin typeface="Times New Roman" pitchFamily="18" charset="0"/>
              <a:cs typeface="Times New Roman" pitchFamily="18" charset="0"/>
            </a:endParaRPr>
          </a:p>
          <a:p>
            <a:pPr>
              <a:buFontTx/>
              <a:buChar char="-"/>
            </a:pPr>
            <a:r>
              <a:rPr lang="ru-RU" sz="1100" b="1" dirty="0" smtClean="0">
                <a:latin typeface="Times New Roman" pitchFamily="18" charset="0"/>
                <a:cs typeface="Times New Roman" pitchFamily="18" charset="0"/>
              </a:rPr>
              <a:t>500 рублей </a:t>
            </a:r>
            <a:r>
              <a:rPr lang="ru-RU" sz="1100" dirty="0" smtClean="0">
                <a:latin typeface="Times New Roman" pitchFamily="18" charset="0"/>
                <a:cs typeface="Times New Roman" pitchFamily="18" charset="0"/>
              </a:rPr>
              <a:t>- врачу-терапевту (</a:t>
            </a:r>
            <a:r>
              <a:rPr lang="ru-RU" sz="1100" dirty="0" err="1" smtClean="0">
                <a:latin typeface="Times New Roman" pitchFamily="18" charset="0"/>
                <a:cs typeface="Times New Roman" pitchFamily="18" charset="0"/>
              </a:rPr>
              <a:t>врачу-терапевту</a:t>
            </a:r>
            <a:r>
              <a:rPr lang="ru-RU" sz="1100" dirty="0" smtClean="0">
                <a:latin typeface="Times New Roman" pitchFamily="18" charset="0"/>
                <a:cs typeface="Times New Roman" pitchFamily="18" charset="0"/>
              </a:rPr>
              <a:t> участковому, врачу-терапевту цехового врачебного участка, врачу общей практики (семейному врачу), врачу-педиатру (</a:t>
            </a:r>
            <a:r>
              <a:rPr lang="ru-RU" sz="1100" dirty="0" err="1" smtClean="0">
                <a:latin typeface="Times New Roman" pitchFamily="18" charset="0"/>
                <a:cs typeface="Times New Roman" pitchFamily="18" charset="0"/>
              </a:rPr>
              <a:t>врачу-педиатру</a:t>
            </a:r>
            <a:r>
              <a:rPr lang="ru-RU" sz="1100" dirty="0" smtClean="0">
                <a:latin typeface="Times New Roman" pitchFamily="18" charset="0"/>
                <a:cs typeface="Times New Roman" pitchFamily="18" charset="0"/>
              </a:rPr>
              <a:t> участковому), фельдшеру фельдшерского здравпункта (фельдшерско-акушерского пункта), ответственному за организацию и проведение профилактического медицинского осмотра и диспансеризации, направившему пациента на осмотр (консультацию) к медицинскому работнику, указанному в  пункте «б», или направившему на осмотр (консультацию) врача-онколога</a:t>
            </a:r>
            <a:endParaRPr lang="ru-RU" sz="1100" dirty="0" smtClean="0">
              <a:latin typeface="Times New Roman" pitchFamily="18" charset="0"/>
              <a:cs typeface="Times New Roman" pitchFamily="18" charset="0"/>
              <a:hlinkClick r:id=""/>
            </a:endParaRPr>
          </a:p>
          <a:p>
            <a:pPr>
              <a:buFontTx/>
              <a:buChar char="-"/>
            </a:pPr>
            <a:r>
              <a:rPr lang="ru-RU" sz="1100" dirty="0" smtClean="0">
                <a:latin typeface="Times New Roman" pitchFamily="18" charset="0"/>
                <a:cs typeface="Times New Roman" pitchFamily="18" charset="0"/>
              </a:rPr>
              <a:t> </a:t>
            </a:r>
            <a:r>
              <a:rPr lang="ru-RU" sz="1100" b="1" dirty="0" smtClean="0">
                <a:latin typeface="Times New Roman" pitchFamily="18" charset="0"/>
                <a:cs typeface="Times New Roman" pitchFamily="18" charset="0"/>
              </a:rPr>
              <a:t>250 рублей </a:t>
            </a:r>
            <a:r>
              <a:rPr lang="ru-RU" sz="1100" dirty="0" smtClean="0">
                <a:latin typeface="Times New Roman" pitchFamily="18" charset="0"/>
                <a:cs typeface="Times New Roman" pitchFamily="18" charset="0"/>
              </a:rPr>
              <a:t>- медицинскому работнику, направившему пациента на осмотр (консультацию) врача-онколога</a:t>
            </a:r>
          </a:p>
          <a:p>
            <a:r>
              <a:rPr lang="ru-RU" sz="1100" dirty="0" smtClean="0">
                <a:latin typeface="Times New Roman" pitchFamily="18" charset="0"/>
                <a:cs typeface="Times New Roman" pitchFamily="18" charset="0"/>
              </a:rPr>
              <a:t>- </a:t>
            </a:r>
            <a:r>
              <a:rPr lang="ru-RU" sz="1100" b="1" dirty="0" smtClean="0">
                <a:latin typeface="Times New Roman" pitchFamily="18" charset="0"/>
                <a:cs typeface="Times New Roman" pitchFamily="18" charset="0"/>
              </a:rPr>
              <a:t>250 рублей </a:t>
            </a:r>
            <a:r>
              <a:rPr lang="ru-RU" sz="1100" dirty="0" smtClean="0">
                <a:latin typeface="Times New Roman" pitchFamily="18" charset="0"/>
                <a:cs typeface="Times New Roman" pitchFamily="18" charset="0"/>
              </a:rPr>
              <a:t>- медицинскому работнику, осуществившему своевременное установление диспансерного наблюдения за пациентом с онкологическим заболеванием</a:t>
            </a:r>
          </a:p>
          <a:p>
            <a:endParaRPr lang="ru-RU" sz="1100" dirty="0" smtClean="0">
              <a:latin typeface="Times New Roman" pitchFamily="18" charset="0"/>
              <a:cs typeface="Times New Roman" pitchFamily="18" charset="0"/>
            </a:endParaRPr>
          </a:p>
          <a:p>
            <a:endParaRPr lang="ru-RU" sz="1100" dirty="0" smtClean="0">
              <a:latin typeface="Times New Roman" pitchFamily="18" charset="0"/>
              <a:cs typeface="Times New Roman" pitchFamily="18" charset="0"/>
            </a:endParaRPr>
          </a:p>
          <a:p>
            <a:endParaRPr lang="ru-RU" sz="1100" dirty="0" smtClean="0">
              <a:latin typeface="Times New Roman" pitchFamily="18" charset="0"/>
              <a:cs typeface="Times New Roman" pitchFamily="18" charset="0"/>
            </a:endParaRPr>
          </a:p>
        </p:txBody>
      </p:sp>
      <p:sp>
        <p:nvSpPr>
          <p:cNvPr id="11" name="Блок-схема: документ 10"/>
          <p:cNvSpPr/>
          <p:nvPr/>
        </p:nvSpPr>
        <p:spPr>
          <a:xfrm>
            <a:off x="7460282" y="-2650"/>
            <a:ext cx="1701579" cy="774200"/>
          </a:xfrm>
          <a:prstGeom prst="flowChartDocument">
            <a:avLst/>
          </a:prstGeom>
          <a:ln/>
        </p:spPr>
        <p:style>
          <a:lnRef idx="1">
            <a:schemeClr val="accent1"/>
          </a:lnRef>
          <a:fillRef idx="2">
            <a:schemeClr val="accent1"/>
          </a:fillRef>
          <a:effectRef idx="1">
            <a:schemeClr val="accent1"/>
          </a:effectRef>
          <a:fontRef idx="minor">
            <a:schemeClr val="dk1"/>
          </a:fontRef>
        </p:style>
        <p:txBody>
          <a:bodyPr rtlCol="0" anchor="ctr"/>
          <a:lstStyle/>
          <a:p>
            <a:pPr marL="0" marR="0" lvl="0" indent="0" defTabSz="685766" eaLnBrk="1" fontAlgn="auto" latinLnBrk="0" hangingPunct="1">
              <a:lnSpc>
                <a:spcPct val="100000"/>
              </a:lnSpc>
              <a:spcBef>
                <a:spcPts val="0"/>
              </a:spcBef>
              <a:spcAft>
                <a:spcPts val="0"/>
              </a:spcAft>
              <a:buClrTx/>
              <a:buSzTx/>
              <a:buFontTx/>
              <a:buNone/>
              <a:tabLst/>
              <a:defRPr/>
            </a:pPr>
            <a:endParaRPr kumimoji="0" lang="ru-RU" sz="1200" b="0" i="0" u="none" strike="noStrike" kern="0" cap="none" spc="0" normalizeH="0" baseline="0" noProof="0" dirty="0" smtClean="0">
              <a:ln>
                <a:noFill/>
              </a:ln>
              <a:solidFill>
                <a:schemeClr val="tx1"/>
              </a:solidFill>
              <a:effectLst/>
              <a:uLnTx/>
              <a:uFillTx/>
              <a:latin typeface="Calibri"/>
              <a:ea typeface="+mn-ea"/>
              <a:cs typeface="+mn-cs"/>
            </a:endParaRPr>
          </a:p>
          <a:p>
            <a:pPr marR="0" lvl="0" indent="0" fontAlgn="auto">
              <a:lnSpc>
                <a:spcPct val="100000"/>
              </a:lnSpc>
              <a:spcBef>
                <a:spcPts val="0"/>
              </a:spcBef>
              <a:spcAft>
                <a:spcPts val="0"/>
              </a:spcAft>
              <a:buClrTx/>
              <a:buSzTx/>
              <a:buFontTx/>
              <a:buNone/>
              <a:tabLst/>
              <a:defRPr/>
            </a:pPr>
            <a:r>
              <a:rPr lang="ru-RU" sz="1200" b="1" dirty="0">
                <a:solidFill>
                  <a:schemeClr val="tx1"/>
                </a:solidFill>
                <a:cs typeface="Times New Roman" panose="02020603050405020304" pitchFamily="18" charset="0"/>
              </a:rPr>
              <a:t>Выплаты стимулирующего характера</a:t>
            </a:r>
          </a:p>
        </p:txBody>
      </p:sp>
      <p:cxnSp>
        <p:nvCxnSpPr>
          <p:cNvPr id="13" name="Прямая соединительная линия 12"/>
          <p:cNvCxnSpPr/>
          <p:nvPr/>
        </p:nvCxnSpPr>
        <p:spPr>
          <a:xfrm>
            <a:off x="1619672" y="843558"/>
            <a:ext cx="7416824"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67494"/>
            <a:ext cx="6408712" cy="411510"/>
          </a:xfrm>
        </p:spPr>
        <p:txBody>
          <a:bodyPr>
            <a:normAutofit fontScale="90000"/>
          </a:bodyPr>
          <a:lstStyle/>
          <a:p>
            <a:pPr algn="ctr"/>
            <a:r>
              <a:rPr lang="ru-RU" sz="1700" i="1" dirty="0" smtClean="0">
                <a:latin typeface="Times New Roman" pitchFamily="18" charset="0"/>
                <a:cs typeface="Times New Roman" pitchFamily="18" charset="0"/>
              </a:rPr>
              <a:t>Изменения Условий предоставления средств в 2022 году</a:t>
            </a:r>
            <a:r>
              <a:rPr lang="ru-RU" sz="1800" b="0" dirty="0" smtClean="0">
                <a:latin typeface="Times New Roman" pitchFamily="18" charset="0"/>
                <a:cs typeface="Times New Roman" pitchFamily="18" charset="0"/>
              </a:rPr>
              <a:t/>
            </a:r>
            <a:br>
              <a:rPr lang="ru-RU" sz="1800" b="0" dirty="0" smtClean="0">
                <a:latin typeface="Times New Roman" pitchFamily="18" charset="0"/>
                <a:cs typeface="Times New Roman" pitchFamily="18" charset="0"/>
              </a:rPr>
            </a:br>
            <a:endParaRPr lang="ru-RU" sz="1800" b="0" dirty="0">
              <a:latin typeface="Times New Roman" pitchFamily="18" charset="0"/>
              <a:cs typeface="Times New Roman" pitchFamily="18" charset="0"/>
            </a:endParaRPr>
          </a:p>
        </p:txBody>
      </p:sp>
      <p:pic>
        <p:nvPicPr>
          <p:cNvPr id="6" name="Picture 2" descr="ÐÐ°ÑÑÐ¸Ð½ÐºÐ¸ Ð¿Ð¾ Ð·Ð°Ð¿ÑÐ¾ÑÑ ÑÑÐ¾Ð¼Ñ ÑÐ°Ð¼Ð°ÑÐ° Ð»Ð¾Ð³Ð¾ÑÐ¸Ð¿"/>
          <p:cNvPicPr>
            <a:picLocks noChangeAspect="1" noChangeArrowheads="1"/>
          </p:cNvPicPr>
          <p:nvPr/>
        </p:nvPicPr>
        <p:blipFill>
          <a:blip r:embed="rId2" cstate="print"/>
          <a:srcRect/>
          <a:stretch>
            <a:fillRect/>
          </a:stretch>
        </p:blipFill>
        <p:spPr bwMode="auto">
          <a:xfrm>
            <a:off x="0" y="0"/>
            <a:ext cx="1008112" cy="1008112"/>
          </a:xfrm>
          <a:prstGeom prst="rect">
            <a:avLst/>
          </a:prstGeom>
          <a:noFill/>
        </p:spPr>
      </p:pic>
      <p:sp>
        <p:nvSpPr>
          <p:cNvPr id="7" name="Скругленный прямоугольник 6"/>
          <p:cNvSpPr/>
          <p:nvPr/>
        </p:nvSpPr>
        <p:spPr>
          <a:xfrm>
            <a:off x="107504" y="1203598"/>
            <a:ext cx="4392488" cy="352839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100" b="1" dirty="0" smtClean="0">
                <a:latin typeface="Times New Roman" pitchFamily="18" charset="0"/>
                <a:cs typeface="Times New Roman" pitchFamily="18" charset="0"/>
              </a:rPr>
              <a:t>2020-2021 год</a:t>
            </a:r>
          </a:p>
          <a:p>
            <a:pPr algn="ctr"/>
            <a:endParaRPr lang="ru-RU" sz="1100" b="1" dirty="0" smtClean="0">
              <a:latin typeface="Times New Roman" pitchFamily="18" charset="0"/>
              <a:cs typeface="Times New Roman" pitchFamily="18" charset="0"/>
            </a:endParaRPr>
          </a:p>
          <a:p>
            <a:pPr algn="just"/>
            <a:r>
              <a:rPr lang="ru-RU" sz="1100" b="1" dirty="0" smtClean="0">
                <a:latin typeface="Times New Roman" pitchFamily="18" charset="0"/>
                <a:cs typeface="Times New Roman" pitchFamily="18" charset="0"/>
              </a:rPr>
              <a:t>2) Соблюдение установленных в программе государственных гарантий бесплатного оказания гражданам медицинской помощи сроков ожидания медицинской помощи в случае подозрения на онкологическое заболевание:</a:t>
            </a:r>
          </a:p>
          <a:p>
            <a:r>
              <a:rPr lang="ru-RU" sz="1100" dirty="0" smtClean="0">
                <a:latin typeface="Times New Roman" pitchFamily="18" charset="0"/>
                <a:cs typeface="Times New Roman" pitchFamily="18" charset="0"/>
              </a:rPr>
              <a:t>- сроки ожидания проведения консультаций врачей-специалистов не должны превышать 3 рабочих дней</a:t>
            </a:r>
          </a:p>
          <a:p>
            <a:r>
              <a:rPr lang="ru-RU" sz="1100" dirty="0" smtClean="0">
                <a:latin typeface="Times New Roman" pitchFamily="18" charset="0"/>
                <a:cs typeface="Times New Roman" pitchFamily="18" charset="0"/>
              </a:rPr>
              <a:t>- сроки ожидания проведения диагностических исследований не должны превышать 7 рабочих дней со дня их назначения</a:t>
            </a:r>
          </a:p>
          <a:p>
            <a:r>
              <a:rPr lang="ru-RU" sz="1100" dirty="0" smtClean="0">
                <a:latin typeface="Times New Roman" pitchFamily="18" charset="0"/>
                <a:cs typeface="Times New Roman" pitchFamily="18" charset="0"/>
              </a:rPr>
              <a:t>- сроки ожидания установления диспансерного наблюдения врача-онколога за пациентом с выявленным онкологическим заболеванием не должны превышать 3 рабочих дней с момента постановки диагноза онкологического заболевания</a:t>
            </a:r>
          </a:p>
          <a:p>
            <a:pPr marL="228600" indent="-228600" algn="ctr">
              <a:buAutoNum type="arabicParenR"/>
            </a:pPr>
            <a:endParaRPr lang="ru-RU" sz="1050" dirty="0">
              <a:latin typeface="Times New Roman" pitchFamily="18" charset="0"/>
              <a:cs typeface="Times New Roman" pitchFamily="18" charset="0"/>
            </a:endParaRPr>
          </a:p>
        </p:txBody>
      </p:sp>
      <p:sp>
        <p:nvSpPr>
          <p:cNvPr id="8" name="Скругленный прямоугольник 7"/>
          <p:cNvSpPr/>
          <p:nvPr/>
        </p:nvSpPr>
        <p:spPr>
          <a:xfrm>
            <a:off x="4716016" y="1203598"/>
            <a:ext cx="4176464" cy="352839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sz="1050" dirty="0" smtClean="0"/>
          </a:p>
          <a:p>
            <a:pPr algn="ctr"/>
            <a:r>
              <a:rPr lang="ru-RU" sz="1100" b="1" dirty="0" smtClean="0">
                <a:latin typeface="Times New Roman" pitchFamily="18" charset="0"/>
                <a:cs typeface="Times New Roman" pitchFamily="18" charset="0"/>
              </a:rPr>
              <a:t>2022 год</a:t>
            </a:r>
          </a:p>
          <a:p>
            <a:pPr algn="ctr"/>
            <a:endParaRPr lang="ru-RU" sz="1100" dirty="0" smtClean="0">
              <a:latin typeface="Times New Roman" pitchFamily="18" charset="0"/>
              <a:cs typeface="Times New Roman" pitchFamily="18" charset="0"/>
            </a:endParaRPr>
          </a:p>
          <a:p>
            <a:pPr algn="ctr"/>
            <a:r>
              <a:rPr lang="ru-RU" sz="1100" dirty="0" smtClean="0">
                <a:latin typeface="Times New Roman" pitchFamily="18" charset="0"/>
                <a:cs typeface="Times New Roman" pitchFamily="18" charset="0"/>
              </a:rPr>
              <a:t>своевременное установление диспансерного наблюдения за пациентом с онкологическим заболеванием</a:t>
            </a:r>
          </a:p>
          <a:p>
            <a:pPr algn="ctr"/>
            <a:endParaRPr lang="ru-RU" sz="1100" dirty="0" smtClean="0">
              <a:latin typeface="Times New Roman" pitchFamily="18" charset="0"/>
              <a:cs typeface="Times New Roman" pitchFamily="18" charset="0"/>
            </a:endParaRPr>
          </a:p>
          <a:p>
            <a:pPr algn="ctr"/>
            <a:endParaRPr lang="ru-RU" sz="1100" dirty="0" smtClean="0">
              <a:latin typeface="Times New Roman" pitchFamily="18" charset="0"/>
              <a:cs typeface="Times New Roman" pitchFamily="18" charset="0"/>
            </a:endParaRPr>
          </a:p>
          <a:p>
            <a:pPr algn="ctr"/>
            <a:endParaRPr lang="ru-RU" sz="1100" dirty="0" smtClean="0">
              <a:latin typeface="Times New Roman" pitchFamily="18" charset="0"/>
              <a:cs typeface="Times New Roman" pitchFamily="18" charset="0"/>
            </a:endParaRPr>
          </a:p>
          <a:p>
            <a:pPr algn="ctr"/>
            <a:endParaRPr lang="ru-RU" sz="1100" dirty="0" smtClean="0">
              <a:latin typeface="Times New Roman" pitchFamily="18" charset="0"/>
              <a:cs typeface="Times New Roman" pitchFamily="18" charset="0"/>
            </a:endParaRPr>
          </a:p>
          <a:p>
            <a:pPr algn="ctr"/>
            <a:endParaRPr lang="ru-RU" sz="1100" dirty="0" smtClean="0">
              <a:latin typeface="Times New Roman" pitchFamily="18" charset="0"/>
              <a:cs typeface="Times New Roman" pitchFamily="18" charset="0"/>
            </a:endParaRPr>
          </a:p>
          <a:p>
            <a:pPr algn="ctr"/>
            <a:endParaRPr lang="ru-RU" sz="1100" dirty="0" smtClean="0">
              <a:latin typeface="Times New Roman" pitchFamily="18" charset="0"/>
              <a:cs typeface="Times New Roman" pitchFamily="18" charset="0"/>
            </a:endParaRPr>
          </a:p>
          <a:p>
            <a:pPr algn="ctr"/>
            <a:endParaRPr lang="ru-RU" sz="1100" dirty="0" smtClean="0">
              <a:latin typeface="Times New Roman" pitchFamily="18" charset="0"/>
              <a:cs typeface="Times New Roman" pitchFamily="18" charset="0"/>
            </a:endParaRPr>
          </a:p>
          <a:p>
            <a:pPr algn="ctr"/>
            <a:endParaRPr lang="ru-RU" sz="1100" dirty="0" smtClean="0">
              <a:latin typeface="Times New Roman" pitchFamily="18" charset="0"/>
              <a:cs typeface="Times New Roman" pitchFamily="18" charset="0"/>
            </a:endParaRPr>
          </a:p>
          <a:p>
            <a:pPr algn="ctr"/>
            <a:endParaRPr lang="ru-RU" sz="1100" dirty="0" smtClean="0">
              <a:latin typeface="Times New Roman" pitchFamily="18" charset="0"/>
              <a:cs typeface="Times New Roman" pitchFamily="18" charset="0"/>
            </a:endParaRPr>
          </a:p>
          <a:p>
            <a:pPr algn="ctr"/>
            <a:endParaRPr lang="ru-RU" sz="1100" dirty="0" smtClean="0">
              <a:latin typeface="Times New Roman" pitchFamily="18" charset="0"/>
              <a:cs typeface="Times New Roman" pitchFamily="18" charset="0"/>
            </a:endParaRPr>
          </a:p>
          <a:p>
            <a:pPr algn="ctr"/>
            <a:endParaRPr lang="ru-RU" sz="1100" dirty="0" smtClean="0">
              <a:latin typeface="Times New Roman" pitchFamily="18" charset="0"/>
              <a:cs typeface="Times New Roman" pitchFamily="18" charset="0"/>
            </a:endParaRPr>
          </a:p>
          <a:p>
            <a:pPr algn="ctr"/>
            <a:endParaRPr lang="ru-RU" sz="1100" dirty="0" smtClean="0">
              <a:latin typeface="Times New Roman" pitchFamily="18" charset="0"/>
              <a:cs typeface="Times New Roman" pitchFamily="18" charset="0"/>
            </a:endParaRPr>
          </a:p>
          <a:p>
            <a:pPr algn="ctr"/>
            <a:endParaRPr lang="ru-RU" sz="1050" dirty="0" smtClean="0"/>
          </a:p>
        </p:txBody>
      </p:sp>
      <p:sp>
        <p:nvSpPr>
          <p:cNvPr id="11" name="Блок-схема: документ 10"/>
          <p:cNvSpPr/>
          <p:nvPr/>
        </p:nvSpPr>
        <p:spPr>
          <a:xfrm>
            <a:off x="7460282" y="-2650"/>
            <a:ext cx="1701579" cy="774200"/>
          </a:xfrm>
          <a:prstGeom prst="flowChartDocument">
            <a:avLst/>
          </a:prstGeom>
          <a:ln/>
        </p:spPr>
        <p:style>
          <a:lnRef idx="1">
            <a:schemeClr val="accent1"/>
          </a:lnRef>
          <a:fillRef idx="2">
            <a:schemeClr val="accent1"/>
          </a:fillRef>
          <a:effectRef idx="1">
            <a:schemeClr val="accent1"/>
          </a:effectRef>
          <a:fontRef idx="minor">
            <a:schemeClr val="dk1"/>
          </a:fontRef>
        </p:style>
        <p:txBody>
          <a:bodyPr rtlCol="0" anchor="ctr"/>
          <a:lstStyle/>
          <a:p>
            <a:pPr marL="0" marR="0" lvl="0" indent="0" defTabSz="685766" eaLnBrk="1" fontAlgn="auto" latinLnBrk="0" hangingPunct="1">
              <a:lnSpc>
                <a:spcPct val="100000"/>
              </a:lnSpc>
              <a:spcBef>
                <a:spcPts val="0"/>
              </a:spcBef>
              <a:spcAft>
                <a:spcPts val="0"/>
              </a:spcAft>
              <a:buClrTx/>
              <a:buSzTx/>
              <a:buFontTx/>
              <a:buNone/>
              <a:tabLst/>
              <a:defRPr/>
            </a:pPr>
            <a:endParaRPr kumimoji="0" lang="ru-RU" sz="1200" b="0" i="0" u="none" strike="noStrike" kern="0" cap="none" spc="0" normalizeH="0" baseline="0" noProof="0" dirty="0" smtClean="0">
              <a:ln>
                <a:noFill/>
              </a:ln>
              <a:solidFill>
                <a:schemeClr val="tx1"/>
              </a:solidFill>
              <a:effectLst/>
              <a:uLnTx/>
              <a:uFillTx/>
              <a:latin typeface="Calibri"/>
              <a:ea typeface="+mn-ea"/>
              <a:cs typeface="+mn-cs"/>
            </a:endParaRPr>
          </a:p>
          <a:p>
            <a:pPr marR="0" lvl="0" indent="0" fontAlgn="auto">
              <a:lnSpc>
                <a:spcPct val="100000"/>
              </a:lnSpc>
              <a:spcBef>
                <a:spcPts val="0"/>
              </a:spcBef>
              <a:spcAft>
                <a:spcPts val="0"/>
              </a:spcAft>
              <a:buClrTx/>
              <a:buSzTx/>
              <a:buFontTx/>
              <a:buNone/>
              <a:tabLst/>
              <a:defRPr/>
            </a:pPr>
            <a:r>
              <a:rPr lang="ru-RU" sz="1200" b="1" dirty="0">
                <a:solidFill>
                  <a:schemeClr val="tx1"/>
                </a:solidFill>
                <a:cs typeface="Times New Roman" panose="02020603050405020304" pitchFamily="18" charset="0"/>
              </a:rPr>
              <a:t>Выплаты стимулирующего характера</a:t>
            </a:r>
          </a:p>
        </p:txBody>
      </p:sp>
      <p:cxnSp>
        <p:nvCxnSpPr>
          <p:cNvPr id="13" name="Прямая соединительная линия 12"/>
          <p:cNvCxnSpPr/>
          <p:nvPr/>
        </p:nvCxnSpPr>
        <p:spPr>
          <a:xfrm>
            <a:off x="1619672" y="843558"/>
            <a:ext cx="7416824"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p:cNvSpPr txBox="1"/>
          <p:nvPr/>
        </p:nvSpPr>
        <p:spPr>
          <a:xfrm>
            <a:off x="323528" y="1790696"/>
            <a:ext cx="345358" cy="276999"/>
          </a:xfrm>
          <a:prstGeom prst="rect">
            <a:avLst/>
          </a:prstGeom>
          <a:noFill/>
        </p:spPr>
        <p:txBody>
          <a:bodyPr wrap="square" rtlCol="0">
            <a:spAutoFit/>
          </a:bodyPr>
          <a:lstStyle/>
          <a:p>
            <a:r>
              <a:rPr lang="ru-RU" sz="1200" b="1" dirty="0" smtClean="0">
                <a:solidFill>
                  <a:schemeClr val="tx1"/>
                </a:solidFill>
              </a:rPr>
              <a:t>1</a:t>
            </a:r>
            <a:endParaRPr lang="ru-RU" sz="1200" b="1" dirty="0">
              <a:solidFill>
                <a:schemeClr val="tx1"/>
              </a:solidFill>
            </a:endParaRPr>
          </a:p>
        </p:txBody>
      </p:sp>
      <p:sp>
        <p:nvSpPr>
          <p:cNvPr id="5" name="Скругленный прямоугольник 4"/>
          <p:cNvSpPr/>
          <p:nvPr/>
        </p:nvSpPr>
        <p:spPr>
          <a:xfrm>
            <a:off x="6516216" y="1851670"/>
            <a:ext cx="2520280" cy="918102"/>
          </a:xfrm>
          <a:prstGeom prst="roundRect">
            <a:avLst/>
          </a:prstGeom>
          <a:ln/>
        </p:spPr>
        <p:style>
          <a:lnRef idx="1">
            <a:schemeClr val="accent2"/>
          </a:lnRef>
          <a:fillRef idx="3">
            <a:schemeClr val="accent2"/>
          </a:fillRef>
          <a:effectRef idx="2">
            <a:schemeClr val="accent2"/>
          </a:effectRef>
          <a:fontRef idx="minor">
            <a:schemeClr val="lt1"/>
          </a:fontRef>
        </p:style>
        <p:txBody>
          <a:bodyPr lIns="91434" tIns="45717" rIns="91434" bIns="45717" rtlCol="0" anchor="ctr"/>
          <a:lstStyle/>
          <a:p>
            <a:pPr algn="ctr"/>
            <a:r>
              <a:rPr lang="ru-RU" sz="1600" b="1" dirty="0">
                <a:solidFill>
                  <a:schemeClr val="tx1"/>
                </a:solidFill>
                <a:latin typeface="Times New Roman" pitchFamily="18" charset="0"/>
                <a:cs typeface="Times New Roman" pitchFamily="18" charset="0"/>
              </a:rPr>
              <a:t>Медицинская организация</a:t>
            </a:r>
          </a:p>
        </p:txBody>
      </p:sp>
      <p:sp>
        <p:nvSpPr>
          <p:cNvPr id="16" name="Прямоугольник 15"/>
          <p:cNvSpPr/>
          <p:nvPr/>
        </p:nvSpPr>
        <p:spPr>
          <a:xfrm>
            <a:off x="3923929" y="3327834"/>
            <a:ext cx="2010193" cy="1020957"/>
          </a:xfrm>
          <a:prstGeom prst="rec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ru-RU" sz="1600" b="1" dirty="0">
                <a:solidFill>
                  <a:schemeClr val="tx1"/>
                </a:solidFill>
                <a:cs typeface="Times New Roman" panose="02020603050405020304" pitchFamily="18" charset="0"/>
              </a:rPr>
              <a:t>Федеральный фонд </a:t>
            </a:r>
            <a:r>
              <a:rPr lang="ru-RU" sz="1600" b="1" dirty="0">
                <a:solidFill>
                  <a:schemeClr val="tx1"/>
                </a:solidFill>
                <a:latin typeface="Times New Roman" pitchFamily="18" charset="0"/>
                <a:cs typeface="Times New Roman" pitchFamily="18" charset="0"/>
              </a:rPr>
              <a:t>обязательного</a:t>
            </a:r>
            <a:r>
              <a:rPr lang="ru-RU" sz="1600" b="1" dirty="0">
                <a:solidFill>
                  <a:schemeClr val="tx1"/>
                </a:solidFill>
                <a:cs typeface="Times New Roman" panose="02020603050405020304" pitchFamily="18" charset="0"/>
              </a:rPr>
              <a:t> медицинского </a:t>
            </a:r>
            <a:r>
              <a:rPr lang="ru-RU" sz="1600" b="1" dirty="0" smtClean="0">
                <a:solidFill>
                  <a:schemeClr val="tx1"/>
                </a:solidFill>
                <a:cs typeface="Times New Roman" panose="02020603050405020304" pitchFamily="18" charset="0"/>
              </a:rPr>
              <a:t>страхования </a:t>
            </a:r>
            <a:endParaRPr lang="ru-RU" sz="1600" b="1" dirty="0">
              <a:solidFill>
                <a:schemeClr val="tx1"/>
              </a:solidFill>
              <a:cs typeface="Times New Roman" panose="02020603050405020304" pitchFamily="18" charset="0"/>
            </a:endParaRPr>
          </a:p>
        </p:txBody>
      </p:sp>
      <p:sp>
        <p:nvSpPr>
          <p:cNvPr id="39" name="TextBox 38"/>
          <p:cNvSpPr txBox="1"/>
          <p:nvPr/>
        </p:nvSpPr>
        <p:spPr>
          <a:xfrm>
            <a:off x="3203848" y="4407954"/>
            <a:ext cx="3923928" cy="646331"/>
          </a:xfrm>
          <a:prstGeom prst="rect">
            <a:avLst/>
          </a:prstGeom>
          <a:noFill/>
        </p:spPr>
        <p:txBody>
          <a:bodyPr wrap="square" rtlCol="0">
            <a:spAutoFit/>
          </a:bodyPr>
          <a:lstStyle/>
          <a:p>
            <a:r>
              <a:rPr lang="ru-RU" sz="1200" dirty="0" smtClean="0">
                <a:latin typeface="Times New Roman" pitchFamily="18" charset="0"/>
                <a:cs typeface="Times New Roman" pitchFamily="18" charset="0"/>
              </a:rPr>
              <a:t>1</a:t>
            </a:r>
            <a:r>
              <a:rPr lang="ru-RU" sz="1200" dirty="0">
                <a:latin typeface="Times New Roman" pitchFamily="18" charset="0"/>
                <a:cs typeface="Times New Roman" pitchFamily="18" charset="0"/>
              </a:rPr>
              <a:t>) соответствующие по срокам, установленным в ПГГ</a:t>
            </a:r>
          </a:p>
          <a:p>
            <a:r>
              <a:rPr lang="ru-RU" sz="1200" dirty="0">
                <a:latin typeface="Times New Roman" pitchFamily="18" charset="0"/>
                <a:cs typeface="Times New Roman" pitchFamily="18" charset="0"/>
              </a:rPr>
              <a:t>2) не соответствующие по срокам, установленным в ПГГ</a:t>
            </a:r>
          </a:p>
          <a:p>
            <a:r>
              <a:rPr lang="ru-RU" sz="1200" dirty="0">
                <a:latin typeface="Times New Roman" pitchFamily="18" charset="0"/>
                <a:cs typeface="Times New Roman" pitchFamily="18" charset="0"/>
              </a:rPr>
              <a:t>3) отказ (например техническая ошибка</a:t>
            </a:r>
            <a:r>
              <a:rPr lang="ru-RU" sz="1200" dirty="0" smtClean="0">
                <a:latin typeface="Times New Roman" pitchFamily="18" charset="0"/>
                <a:cs typeface="Times New Roman" pitchFamily="18" charset="0"/>
              </a:rPr>
              <a:t>)</a:t>
            </a:r>
            <a:endParaRPr lang="ru-RU" sz="1200" dirty="0">
              <a:latin typeface="Times New Roman" pitchFamily="18" charset="0"/>
              <a:cs typeface="Times New Roman" pitchFamily="18" charset="0"/>
            </a:endParaRPr>
          </a:p>
        </p:txBody>
      </p:sp>
      <p:cxnSp>
        <p:nvCxnSpPr>
          <p:cNvPr id="44" name="Прямая со стрелкой 43"/>
          <p:cNvCxnSpPr/>
          <p:nvPr/>
        </p:nvCxnSpPr>
        <p:spPr>
          <a:xfrm>
            <a:off x="1907704" y="3003798"/>
            <a:ext cx="1800200" cy="102611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rot="1818148">
            <a:off x="1095896" y="3342631"/>
            <a:ext cx="2271688" cy="1015663"/>
          </a:xfrm>
          <a:prstGeom prst="rect">
            <a:avLst/>
          </a:prstGeom>
          <a:noFill/>
        </p:spPr>
        <p:txBody>
          <a:bodyPr wrap="square" rtlCol="0">
            <a:spAutoFit/>
          </a:bodyPr>
          <a:lstStyle/>
          <a:p>
            <a:r>
              <a:rPr lang="ru-RU" sz="1200" dirty="0">
                <a:latin typeface="Times New Roman" pitchFamily="18" charset="0"/>
                <a:cs typeface="Times New Roman" pitchFamily="18" charset="0"/>
              </a:rPr>
              <a:t>Сведения в форме электронного документа до </a:t>
            </a:r>
            <a:r>
              <a:rPr lang="ru-RU" sz="1200" dirty="0" smtClean="0">
                <a:solidFill>
                  <a:srgbClr val="C00000"/>
                </a:solidFill>
                <a:latin typeface="Times New Roman" pitchFamily="18" charset="0"/>
                <a:cs typeface="Times New Roman" pitchFamily="18" charset="0"/>
              </a:rPr>
              <a:t>25</a:t>
            </a:r>
            <a:r>
              <a:rPr lang="ru-RU" sz="1200" dirty="0" smtClean="0">
                <a:latin typeface="Times New Roman" pitchFamily="18" charset="0"/>
                <a:cs typeface="Times New Roman" pitchFamily="18" charset="0"/>
              </a:rPr>
              <a:t> </a:t>
            </a:r>
            <a:r>
              <a:rPr lang="ru-RU" sz="1200" dirty="0">
                <a:latin typeface="Times New Roman" pitchFamily="18" charset="0"/>
                <a:cs typeface="Times New Roman" pitchFamily="18" charset="0"/>
              </a:rPr>
              <a:t>числа месяца след. за отчетным (за декабрь </a:t>
            </a:r>
            <a:endParaRPr lang="ru-RU" sz="1200" dirty="0" smtClean="0">
              <a:latin typeface="Times New Roman" pitchFamily="18" charset="0"/>
              <a:cs typeface="Times New Roman" pitchFamily="18" charset="0"/>
            </a:endParaRPr>
          </a:p>
          <a:p>
            <a:r>
              <a:rPr lang="ru-RU" sz="1200" dirty="0" smtClean="0">
                <a:latin typeface="Times New Roman" pitchFamily="18" charset="0"/>
                <a:cs typeface="Times New Roman" pitchFamily="18" charset="0"/>
              </a:rPr>
              <a:t>до </a:t>
            </a:r>
            <a:r>
              <a:rPr lang="ru-RU" sz="1200" dirty="0">
                <a:solidFill>
                  <a:srgbClr val="C00000"/>
                </a:solidFill>
                <a:latin typeface="Times New Roman" pitchFamily="18" charset="0"/>
                <a:cs typeface="Times New Roman" pitchFamily="18" charset="0"/>
              </a:rPr>
              <a:t>5 февраля</a:t>
            </a:r>
            <a:r>
              <a:rPr lang="ru-RU" sz="1200" dirty="0">
                <a:latin typeface="Times New Roman" pitchFamily="18" charset="0"/>
                <a:cs typeface="Times New Roman" pitchFamily="18" charset="0"/>
              </a:rPr>
              <a:t>)</a:t>
            </a:r>
          </a:p>
        </p:txBody>
      </p:sp>
      <p:sp>
        <p:nvSpPr>
          <p:cNvPr id="46" name="TextBox 45"/>
          <p:cNvSpPr txBox="1"/>
          <p:nvPr/>
        </p:nvSpPr>
        <p:spPr>
          <a:xfrm>
            <a:off x="2915816" y="2247714"/>
            <a:ext cx="3096344" cy="600164"/>
          </a:xfrm>
          <a:prstGeom prst="rect">
            <a:avLst/>
          </a:prstGeom>
          <a:noFill/>
        </p:spPr>
        <p:txBody>
          <a:bodyPr wrap="square" rtlCol="0">
            <a:spAutoFit/>
          </a:bodyPr>
          <a:lstStyle/>
          <a:p>
            <a:pPr algn="just"/>
            <a:r>
              <a:rPr lang="ru-RU" sz="1100" dirty="0" smtClean="0">
                <a:latin typeface="Times New Roman" pitchFamily="18" charset="0"/>
                <a:cs typeface="Times New Roman" pitchFamily="18" charset="0"/>
              </a:rPr>
              <a:t>ежемесячно, до 10 рабочего дня месяца, следующего за отчетным направлять Сведения по каждому впервые выявленному случаю </a:t>
            </a:r>
            <a:endParaRPr lang="ru-RU" sz="1100" dirty="0">
              <a:latin typeface="Times New Roman" pitchFamily="18" charset="0"/>
              <a:cs typeface="Times New Roman" pitchFamily="18" charset="0"/>
            </a:endParaRPr>
          </a:p>
        </p:txBody>
      </p:sp>
      <p:cxnSp>
        <p:nvCxnSpPr>
          <p:cNvPr id="48" name="Прямая со стрелкой 47"/>
          <p:cNvCxnSpPr/>
          <p:nvPr/>
        </p:nvCxnSpPr>
        <p:spPr>
          <a:xfrm flipH="1">
            <a:off x="2483769" y="2193708"/>
            <a:ext cx="3557547" cy="71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3" name="Прямая со стрелкой 62"/>
          <p:cNvCxnSpPr/>
          <p:nvPr/>
        </p:nvCxnSpPr>
        <p:spPr>
          <a:xfrm>
            <a:off x="2987824" y="2787774"/>
            <a:ext cx="3312368" cy="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611561" y="33550"/>
            <a:ext cx="8212450" cy="569387"/>
          </a:xfrm>
          <a:prstGeom prst="rect">
            <a:avLst/>
          </a:prstGeom>
          <a:noFill/>
        </p:spPr>
        <p:txBody>
          <a:bodyPr wrap="square" rtlCol="0">
            <a:spAutoFit/>
          </a:bodyPr>
          <a:lstStyle/>
          <a:p>
            <a:pPr algn="ctr">
              <a:spcBef>
                <a:spcPct val="0"/>
              </a:spcBef>
              <a:defRPr/>
            </a:pPr>
            <a:r>
              <a:rPr lang="ru-RU" sz="1550" b="1" i="1" kern="0" dirty="0">
                <a:solidFill>
                  <a:srgbClr val="000000"/>
                </a:solidFill>
                <a:latin typeface="Times New Roman" pitchFamily="18" charset="0"/>
                <a:ea typeface="Segoe UI" pitchFamily="34" charset="0"/>
                <a:cs typeface="Times New Roman" pitchFamily="18" charset="0"/>
              </a:rPr>
              <a:t>Алгоритм реализации осуществления стимулирующих выплат </a:t>
            </a:r>
            <a:endParaRPr lang="ru-RU" sz="1550" b="1" i="1" kern="0" dirty="0" smtClean="0">
              <a:solidFill>
                <a:srgbClr val="000000"/>
              </a:solidFill>
              <a:latin typeface="Times New Roman" pitchFamily="18" charset="0"/>
              <a:ea typeface="Segoe UI" pitchFamily="34" charset="0"/>
              <a:cs typeface="Times New Roman" pitchFamily="18" charset="0"/>
            </a:endParaRPr>
          </a:p>
          <a:p>
            <a:pPr>
              <a:spcBef>
                <a:spcPct val="0"/>
              </a:spcBef>
              <a:defRPr/>
            </a:pPr>
            <a:r>
              <a:rPr lang="ru-RU" sz="1550" b="1" i="1" kern="0" dirty="0" smtClean="0">
                <a:solidFill>
                  <a:srgbClr val="000000"/>
                </a:solidFill>
                <a:latin typeface="Times New Roman" pitchFamily="18" charset="0"/>
                <a:ea typeface="Segoe UI" pitchFamily="34" charset="0"/>
                <a:cs typeface="Times New Roman" pitchFamily="18" charset="0"/>
              </a:rPr>
              <a:t>медицинским работникам (приказ Минздрава России от 26.01.2022 № 25н</a:t>
            </a:r>
            <a:r>
              <a:rPr lang="ru-RU" sz="1550" b="1" i="1" kern="0" dirty="0">
                <a:solidFill>
                  <a:srgbClr val="000000"/>
                </a:solidFill>
                <a:latin typeface="Times New Roman" pitchFamily="18" charset="0"/>
                <a:ea typeface="Segoe UI" pitchFamily="34" charset="0"/>
                <a:cs typeface="Times New Roman" pitchFamily="18" charset="0"/>
              </a:rPr>
              <a:t>)</a:t>
            </a:r>
          </a:p>
        </p:txBody>
      </p:sp>
      <p:cxnSp>
        <p:nvCxnSpPr>
          <p:cNvPr id="78" name="Прямая соединительная линия 77"/>
          <p:cNvCxnSpPr/>
          <p:nvPr/>
        </p:nvCxnSpPr>
        <p:spPr>
          <a:xfrm>
            <a:off x="290764" y="699542"/>
            <a:ext cx="853324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2627785" y="2679763"/>
            <a:ext cx="218117" cy="276999"/>
          </a:xfrm>
          <a:prstGeom prst="rect">
            <a:avLst/>
          </a:prstGeom>
          <a:noFill/>
        </p:spPr>
        <p:txBody>
          <a:bodyPr wrap="square" rtlCol="0">
            <a:spAutoFit/>
          </a:bodyPr>
          <a:lstStyle/>
          <a:p>
            <a:r>
              <a:rPr lang="ru-RU" sz="1200" dirty="0" smtClean="0"/>
              <a:t>1</a:t>
            </a:r>
          </a:p>
        </p:txBody>
      </p:sp>
      <p:sp>
        <p:nvSpPr>
          <p:cNvPr id="91" name="TextBox 90"/>
          <p:cNvSpPr txBox="1"/>
          <p:nvPr/>
        </p:nvSpPr>
        <p:spPr>
          <a:xfrm rot="20058469">
            <a:off x="6209306" y="1403501"/>
            <a:ext cx="183950" cy="461665"/>
          </a:xfrm>
          <a:prstGeom prst="rect">
            <a:avLst/>
          </a:prstGeom>
          <a:noFill/>
        </p:spPr>
        <p:txBody>
          <a:bodyPr wrap="square" rtlCol="0">
            <a:spAutoFit/>
          </a:bodyPr>
          <a:lstStyle/>
          <a:p>
            <a:endParaRPr lang="ru-RU" sz="1200" b="1" dirty="0"/>
          </a:p>
          <a:p>
            <a:endParaRPr lang="ru-RU" sz="1200" b="1" dirty="0">
              <a:solidFill>
                <a:schemeClr val="tx1"/>
              </a:solidFill>
            </a:endParaRPr>
          </a:p>
        </p:txBody>
      </p:sp>
      <p:sp>
        <p:nvSpPr>
          <p:cNvPr id="27" name="Прямоугольник 26"/>
          <p:cNvSpPr/>
          <p:nvPr/>
        </p:nvSpPr>
        <p:spPr>
          <a:xfrm>
            <a:off x="107504" y="1761660"/>
            <a:ext cx="2232248" cy="1134126"/>
          </a:xfrm>
          <a:prstGeom prst="rect">
            <a:avLst/>
          </a:prstGeom>
          <a:ln/>
        </p:spPr>
        <p:style>
          <a:lnRef idx="1">
            <a:schemeClr val="accent5"/>
          </a:lnRef>
          <a:fillRef idx="3">
            <a:schemeClr val="accent5"/>
          </a:fillRef>
          <a:effectRef idx="2">
            <a:schemeClr val="accent5"/>
          </a:effectRef>
          <a:fontRef idx="minor">
            <a:schemeClr val="lt1"/>
          </a:fontRef>
        </p:style>
        <p:txBody>
          <a:bodyPr lIns="91434" tIns="45717" rIns="91434" bIns="45717" rtlCol="0" anchor="ctr"/>
          <a:lstStyle/>
          <a:p>
            <a:pPr algn="ctr"/>
            <a:r>
              <a:rPr lang="ru-RU" sz="1600" b="1" dirty="0">
                <a:solidFill>
                  <a:schemeClr val="tx1"/>
                </a:solidFill>
                <a:latin typeface="Times New Roman" pitchFamily="18" charset="0"/>
                <a:cs typeface="Times New Roman" pitchFamily="18" charset="0"/>
              </a:rPr>
              <a:t>Территориальный фонд обязательного медицинского страхования</a:t>
            </a:r>
          </a:p>
        </p:txBody>
      </p:sp>
      <p:sp>
        <p:nvSpPr>
          <p:cNvPr id="47" name="Блок-схема: документ 46"/>
          <p:cNvSpPr/>
          <p:nvPr/>
        </p:nvSpPr>
        <p:spPr>
          <a:xfrm>
            <a:off x="7460282" y="-2650"/>
            <a:ext cx="1701579" cy="636363"/>
          </a:xfrm>
          <a:prstGeom prst="flowChartDocument">
            <a:avLst/>
          </a:prstGeom>
          <a:ln/>
        </p:spPr>
        <p:style>
          <a:lnRef idx="1">
            <a:schemeClr val="accent1"/>
          </a:lnRef>
          <a:fillRef idx="2">
            <a:schemeClr val="accent1"/>
          </a:fillRef>
          <a:effectRef idx="1">
            <a:schemeClr val="accent1"/>
          </a:effectRef>
          <a:fontRef idx="minor">
            <a:schemeClr val="dk1"/>
          </a:fontRef>
        </p:style>
        <p:txBody>
          <a:bodyPr rtlCol="0" anchor="ctr"/>
          <a:lstStyle/>
          <a:p>
            <a:pPr marL="0" marR="0" lvl="0" indent="0" defTabSz="685766" eaLnBrk="1" fontAlgn="auto" latinLnBrk="0" hangingPunct="1">
              <a:lnSpc>
                <a:spcPct val="100000"/>
              </a:lnSpc>
              <a:spcBef>
                <a:spcPts val="0"/>
              </a:spcBef>
              <a:spcAft>
                <a:spcPts val="0"/>
              </a:spcAft>
              <a:buClrTx/>
              <a:buSzTx/>
              <a:buFontTx/>
              <a:buNone/>
              <a:tabLst/>
              <a:defRPr/>
            </a:pPr>
            <a:endParaRPr kumimoji="0" lang="ru-RU" sz="1200" b="0" i="0" u="none" strike="noStrike" kern="0" cap="none" spc="0" normalizeH="0" baseline="0" noProof="0" dirty="0" smtClean="0">
              <a:ln>
                <a:noFill/>
              </a:ln>
              <a:solidFill>
                <a:schemeClr val="bg1"/>
              </a:solidFill>
              <a:effectLst/>
              <a:uLnTx/>
              <a:uFillTx/>
              <a:latin typeface="Calibri"/>
              <a:ea typeface="+mn-ea"/>
              <a:cs typeface="+mn-cs"/>
            </a:endParaRPr>
          </a:p>
          <a:p>
            <a:pPr marR="0" lvl="0" indent="0" fontAlgn="auto">
              <a:lnSpc>
                <a:spcPct val="100000"/>
              </a:lnSpc>
              <a:spcBef>
                <a:spcPts val="0"/>
              </a:spcBef>
              <a:spcAft>
                <a:spcPts val="0"/>
              </a:spcAft>
              <a:buClrTx/>
              <a:buSzTx/>
              <a:buFontTx/>
              <a:buNone/>
              <a:tabLst/>
              <a:defRPr/>
            </a:pPr>
            <a:r>
              <a:rPr lang="ru-RU" sz="1200" b="1" dirty="0">
                <a:cs typeface="Times New Roman" panose="02020603050405020304" pitchFamily="18" charset="0"/>
              </a:rPr>
              <a:t>Выплаты стимулирующего характера</a:t>
            </a:r>
          </a:p>
        </p:txBody>
      </p:sp>
      <p:sp>
        <p:nvSpPr>
          <p:cNvPr id="50" name="Овал 49"/>
          <p:cNvSpPr/>
          <p:nvPr/>
        </p:nvSpPr>
        <p:spPr>
          <a:xfrm>
            <a:off x="2843808" y="3219822"/>
            <a:ext cx="277314" cy="27935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4" name="Овал 63"/>
          <p:cNvSpPr/>
          <p:nvPr/>
        </p:nvSpPr>
        <p:spPr>
          <a:xfrm>
            <a:off x="2627784" y="2625756"/>
            <a:ext cx="277314" cy="27935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3" name="Овал 72"/>
          <p:cNvSpPr/>
          <p:nvPr/>
        </p:nvSpPr>
        <p:spPr>
          <a:xfrm>
            <a:off x="8532440" y="1275606"/>
            <a:ext cx="277314" cy="27935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9" name="Овал 78"/>
          <p:cNvSpPr/>
          <p:nvPr/>
        </p:nvSpPr>
        <p:spPr>
          <a:xfrm>
            <a:off x="6156176" y="2031690"/>
            <a:ext cx="277314" cy="27935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Овал 40"/>
          <p:cNvSpPr/>
          <p:nvPr/>
        </p:nvSpPr>
        <p:spPr>
          <a:xfrm>
            <a:off x="7812360" y="1491630"/>
            <a:ext cx="277314" cy="27935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3203848" y="4461960"/>
            <a:ext cx="3960440" cy="595519"/>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TextBox 10"/>
          <p:cNvSpPr txBox="1"/>
          <p:nvPr/>
        </p:nvSpPr>
        <p:spPr>
          <a:xfrm>
            <a:off x="323528" y="4677984"/>
            <a:ext cx="1393218" cy="369332"/>
          </a:xfrm>
          <a:prstGeom prst="rect">
            <a:avLst/>
          </a:prstGeom>
          <a:noFill/>
        </p:spPr>
        <p:txBody>
          <a:bodyPr wrap="square" rtlCol="0">
            <a:spAutoFit/>
          </a:bodyPr>
          <a:lstStyle/>
          <a:p>
            <a:r>
              <a:rPr lang="ru-RU" b="1" dirty="0" smtClean="0">
                <a:solidFill>
                  <a:schemeClr val="tx1">
                    <a:lumMod val="95000"/>
                    <a:lumOff val="5000"/>
                  </a:schemeClr>
                </a:solidFill>
                <a:latin typeface="Times New Roman" pitchFamily="18" charset="0"/>
                <a:cs typeface="Times New Roman" pitchFamily="18" charset="0"/>
              </a:rPr>
              <a:t>*</a:t>
            </a:r>
            <a:r>
              <a:rPr lang="ru-RU" b="1" i="1" dirty="0" smtClean="0">
                <a:solidFill>
                  <a:srgbClr val="C00000"/>
                </a:solidFill>
                <a:latin typeface="Times New Roman" pitchFamily="18" charset="0"/>
                <a:cs typeface="Times New Roman" pitchFamily="18" charset="0"/>
              </a:rPr>
              <a:t>Сведения</a:t>
            </a:r>
            <a:endParaRPr lang="ru-RU" b="1" i="1" dirty="0">
              <a:solidFill>
                <a:srgbClr val="C00000"/>
              </a:solidFill>
              <a:latin typeface="Times New Roman" pitchFamily="18" charset="0"/>
              <a:cs typeface="Times New Roman" pitchFamily="18" charset="0"/>
            </a:endParaRPr>
          </a:p>
        </p:txBody>
      </p:sp>
      <p:sp>
        <p:nvSpPr>
          <p:cNvPr id="12" name="Стрелка вправо 11"/>
          <p:cNvSpPr/>
          <p:nvPr/>
        </p:nvSpPr>
        <p:spPr>
          <a:xfrm>
            <a:off x="1691681" y="4623979"/>
            <a:ext cx="1191955" cy="369332"/>
          </a:xfrm>
          <a:prstGeom prst="right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5" name="Picture 2" descr="ÐÐ°ÑÑÐ¸Ð½ÐºÐ¸ Ð¿Ð¾ Ð·Ð°Ð¿ÑÐ¾ÑÑ ÑÑÐ¾Ð¼Ñ ÑÐ°Ð¼Ð°ÑÐ° Ð»Ð¾Ð³Ð¾ÑÐ¸Ð¿"/>
          <p:cNvPicPr>
            <a:picLocks noChangeAspect="1" noChangeArrowheads="1"/>
          </p:cNvPicPr>
          <p:nvPr/>
        </p:nvPicPr>
        <p:blipFill>
          <a:blip r:embed="rId3" cstate="print"/>
          <a:srcRect/>
          <a:stretch>
            <a:fillRect/>
          </a:stretch>
        </p:blipFill>
        <p:spPr bwMode="auto">
          <a:xfrm>
            <a:off x="107506" y="123478"/>
            <a:ext cx="530585" cy="504056"/>
          </a:xfrm>
          <a:prstGeom prst="rect">
            <a:avLst/>
          </a:prstGeom>
          <a:noFill/>
        </p:spPr>
      </p:pic>
      <p:sp>
        <p:nvSpPr>
          <p:cNvPr id="68" name="TextBox 67"/>
          <p:cNvSpPr txBox="1"/>
          <p:nvPr/>
        </p:nvSpPr>
        <p:spPr>
          <a:xfrm>
            <a:off x="6156176" y="2085697"/>
            <a:ext cx="216024" cy="276999"/>
          </a:xfrm>
          <a:prstGeom prst="rect">
            <a:avLst/>
          </a:prstGeom>
          <a:noFill/>
        </p:spPr>
        <p:txBody>
          <a:bodyPr wrap="square" rtlCol="0">
            <a:spAutoFit/>
          </a:bodyPr>
          <a:lstStyle/>
          <a:p>
            <a:r>
              <a:rPr lang="ru-RU" sz="1200" dirty="0"/>
              <a:t>2</a:t>
            </a:r>
            <a:endParaRPr lang="ru-RU" sz="1200" dirty="0" smtClean="0"/>
          </a:p>
        </p:txBody>
      </p:sp>
      <p:sp>
        <p:nvSpPr>
          <p:cNvPr id="69" name="TextBox 68"/>
          <p:cNvSpPr txBox="1"/>
          <p:nvPr/>
        </p:nvSpPr>
        <p:spPr>
          <a:xfrm>
            <a:off x="2699792" y="1599642"/>
            <a:ext cx="3456384" cy="600164"/>
          </a:xfrm>
          <a:prstGeom prst="rect">
            <a:avLst/>
          </a:prstGeom>
          <a:noFill/>
        </p:spPr>
        <p:txBody>
          <a:bodyPr wrap="square" rtlCol="0">
            <a:spAutoFit/>
          </a:bodyPr>
          <a:lstStyle/>
          <a:p>
            <a:pPr algn="just"/>
            <a:r>
              <a:rPr lang="ru-RU" sz="1100" dirty="0" smtClean="0">
                <a:latin typeface="Times New Roman" pitchFamily="18" charset="0"/>
                <a:cs typeface="Times New Roman" pitchFamily="18" charset="0"/>
              </a:rPr>
              <a:t>ежемесячно,  </a:t>
            </a:r>
            <a:r>
              <a:rPr lang="ru-RU" sz="1100" dirty="0">
                <a:latin typeface="Times New Roman" pitchFamily="18" charset="0"/>
                <a:cs typeface="Times New Roman" pitchFamily="18" charset="0"/>
              </a:rPr>
              <a:t>в течение 3 рабочих </a:t>
            </a:r>
            <a:r>
              <a:rPr lang="ru-RU" sz="1100" dirty="0" smtClean="0">
                <a:latin typeface="Times New Roman" pitchFamily="18" charset="0"/>
                <a:cs typeface="Times New Roman" pitchFamily="18" charset="0"/>
              </a:rPr>
              <a:t>дней после поступления Сведений </a:t>
            </a:r>
            <a:r>
              <a:rPr lang="ru-RU" sz="1100" dirty="0">
                <a:latin typeface="Times New Roman" pitchFamily="18" charset="0"/>
                <a:cs typeface="Times New Roman" pitchFamily="18" charset="0"/>
              </a:rPr>
              <a:t>рассмотреть </a:t>
            </a:r>
            <a:r>
              <a:rPr lang="ru-RU" sz="1100" dirty="0" smtClean="0">
                <a:latin typeface="Times New Roman" pitchFamily="18" charset="0"/>
                <a:cs typeface="Times New Roman" pitchFamily="18" charset="0"/>
              </a:rPr>
              <a:t>и </a:t>
            </a:r>
            <a:r>
              <a:rPr lang="ru-RU" sz="1100" dirty="0">
                <a:latin typeface="Times New Roman" pitchFamily="18" charset="0"/>
                <a:cs typeface="Times New Roman" pitchFamily="18" charset="0"/>
              </a:rPr>
              <a:t>сформировать </a:t>
            </a:r>
            <a:r>
              <a:rPr lang="ru-RU" sz="1100" dirty="0" smtClean="0">
                <a:latin typeface="Times New Roman" pitchFamily="18" charset="0"/>
                <a:cs typeface="Times New Roman" pitchFamily="18" charset="0"/>
              </a:rPr>
              <a:t>Заявку и информацию о содержащихся ошибках</a:t>
            </a:r>
            <a:endParaRPr lang="ru-RU" sz="1100" dirty="0">
              <a:latin typeface="Times New Roman" pitchFamily="18" charset="0"/>
              <a:cs typeface="Times New Roman" pitchFamily="18" charset="0"/>
            </a:endParaRPr>
          </a:p>
        </p:txBody>
      </p:sp>
      <p:cxnSp>
        <p:nvCxnSpPr>
          <p:cNvPr id="77" name="Прямая соединительная линия 76"/>
          <p:cNvCxnSpPr/>
          <p:nvPr/>
        </p:nvCxnSpPr>
        <p:spPr>
          <a:xfrm>
            <a:off x="1475656" y="1491630"/>
            <a:ext cx="6192688" cy="0"/>
          </a:xfrm>
          <a:prstGeom prst="line">
            <a:avLst/>
          </a:prstGeom>
        </p:spPr>
        <p:style>
          <a:lnRef idx="2">
            <a:schemeClr val="accent1"/>
          </a:lnRef>
          <a:fillRef idx="0">
            <a:schemeClr val="accent1"/>
          </a:fillRef>
          <a:effectRef idx="1">
            <a:schemeClr val="accent1"/>
          </a:effectRef>
          <a:fontRef idx="minor">
            <a:schemeClr val="tx1"/>
          </a:fontRef>
        </p:style>
      </p:cxnSp>
      <p:sp>
        <p:nvSpPr>
          <p:cNvPr id="82" name="TextBox 81"/>
          <p:cNvSpPr txBox="1"/>
          <p:nvPr/>
        </p:nvSpPr>
        <p:spPr>
          <a:xfrm>
            <a:off x="7884368" y="1545637"/>
            <a:ext cx="144016" cy="276999"/>
          </a:xfrm>
          <a:prstGeom prst="rect">
            <a:avLst/>
          </a:prstGeom>
          <a:noFill/>
        </p:spPr>
        <p:txBody>
          <a:bodyPr wrap="square" rtlCol="0">
            <a:spAutoFit/>
          </a:bodyPr>
          <a:lstStyle/>
          <a:p>
            <a:r>
              <a:rPr lang="ru-RU" sz="1200" dirty="0" smtClean="0"/>
              <a:t>3</a:t>
            </a:r>
            <a:endParaRPr lang="ru-RU" sz="1200" dirty="0"/>
          </a:p>
        </p:txBody>
      </p:sp>
      <p:cxnSp>
        <p:nvCxnSpPr>
          <p:cNvPr id="95" name="Прямая соединительная линия 94"/>
          <p:cNvCxnSpPr/>
          <p:nvPr/>
        </p:nvCxnSpPr>
        <p:spPr>
          <a:xfrm>
            <a:off x="1475656" y="1491630"/>
            <a:ext cx="0"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Прямая со стрелкой 96"/>
          <p:cNvCxnSpPr/>
          <p:nvPr/>
        </p:nvCxnSpPr>
        <p:spPr>
          <a:xfrm>
            <a:off x="7668344" y="1491630"/>
            <a:ext cx="0" cy="3240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9" name="TextBox 98"/>
          <p:cNvSpPr txBox="1"/>
          <p:nvPr/>
        </p:nvSpPr>
        <p:spPr>
          <a:xfrm>
            <a:off x="2195736" y="1167595"/>
            <a:ext cx="5400600" cy="261610"/>
          </a:xfrm>
          <a:prstGeom prst="rect">
            <a:avLst/>
          </a:prstGeom>
          <a:noFill/>
        </p:spPr>
        <p:txBody>
          <a:bodyPr wrap="square" rtlCol="0">
            <a:spAutoFit/>
          </a:bodyPr>
          <a:lstStyle/>
          <a:p>
            <a:pPr algn="ctr"/>
            <a:r>
              <a:rPr lang="ru-RU" sz="1100" dirty="0">
                <a:latin typeface="Times New Roman" pitchFamily="18" charset="0"/>
                <a:cs typeface="Times New Roman" pitchFamily="18" charset="0"/>
              </a:rPr>
              <a:t>в течение 10 рабочих дней с момента поступления Заявки принять по ней решен</a:t>
            </a:r>
            <a:r>
              <a:rPr lang="ru-RU" sz="1100" b="1" dirty="0">
                <a:cs typeface="Times New Roman" panose="02020603050405020304" pitchFamily="18" charset="0"/>
              </a:rPr>
              <a:t>ие </a:t>
            </a:r>
          </a:p>
        </p:txBody>
      </p:sp>
      <p:cxnSp>
        <p:nvCxnSpPr>
          <p:cNvPr id="101" name="Прямая соединительная линия 100"/>
          <p:cNvCxnSpPr/>
          <p:nvPr/>
        </p:nvCxnSpPr>
        <p:spPr>
          <a:xfrm>
            <a:off x="1043608" y="1113588"/>
            <a:ext cx="734481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4" name="Прямая соединительная линия 103"/>
          <p:cNvCxnSpPr/>
          <p:nvPr/>
        </p:nvCxnSpPr>
        <p:spPr>
          <a:xfrm>
            <a:off x="1043608" y="1113588"/>
            <a:ext cx="0" cy="594066"/>
          </a:xfrm>
          <a:prstGeom prst="line">
            <a:avLst/>
          </a:prstGeom>
        </p:spPr>
        <p:style>
          <a:lnRef idx="2">
            <a:schemeClr val="accent1"/>
          </a:lnRef>
          <a:fillRef idx="0">
            <a:schemeClr val="accent1"/>
          </a:fillRef>
          <a:effectRef idx="1">
            <a:schemeClr val="accent1"/>
          </a:effectRef>
          <a:fontRef idx="minor">
            <a:schemeClr val="tx1"/>
          </a:fontRef>
        </p:style>
      </p:cxnSp>
      <p:cxnSp>
        <p:nvCxnSpPr>
          <p:cNvPr id="107" name="Прямая со стрелкой 106"/>
          <p:cNvCxnSpPr/>
          <p:nvPr/>
        </p:nvCxnSpPr>
        <p:spPr>
          <a:xfrm>
            <a:off x="8388424" y="1113588"/>
            <a:ext cx="0" cy="70207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8" name="TextBox 107"/>
          <p:cNvSpPr txBox="1"/>
          <p:nvPr/>
        </p:nvSpPr>
        <p:spPr>
          <a:xfrm>
            <a:off x="2915816" y="3219823"/>
            <a:ext cx="144016" cy="276999"/>
          </a:xfrm>
          <a:prstGeom prst="rect">
            <a:avLst/>
          </a:prstGeom>
          <a:noFill/>
        </p:spPr>
        <p:txBody>
          <a:bodyPr wrap="square" rtlCol="0">
            <a:spAutoFit/>
          </a:bodyPr>
          <a:lstStyle/>
          <a:p>
            <a:r>
              <a:rPr lang="ru-RU" sz="1200" dirty="0" smtClean="0"/>
              <a:t>5</a:t>
            </a:r>
            <a:endParaRPr lang="ru-RU" sz="1200" dirty="0"/>
          </a:p>
        </p:txBody>
      </p:sp>
      <p:sp>
        <p:nvSpPr>
          <p:cNvPr id="109" name="TextBox 108"/>
          <p:cNvSpPr txBox="1"/>
          <p:nvPr/>
        </p:nvSpPr>
        <p:spPr>
          <a:xfrm>
            <a:off x="8604448" y="1329613"/>
            <a:ext cx="144016" cy="276999"/>
          </a:xfrm>
          <a:prstGeom prst="rect">
            <a:avLst/>
          </a:prstGeom>
          <a:noFill/>
        </p:spPr>
        <p:txBody>
          <a:bodyPr wrap="square" rtlCol="0">
            <a:spAutoFit/>
          </a:bodyPr>
          <a:lstStyle/>
          <a:p>
            <a:r>
              <a:rPr lang="ru-RU" sz="1200" dirty="0" smtClean="0"/>
              <a:t>4</a:t>
            </a:r>
            <a:endParaRPr lang="ru-RU" sz="1200" dirty="0"/>
          </a:p>
        </p:txBody>
      </p:sp>
      <p:sp>
        <p:nvSpPr>
          <p:cNvPr id="112" name="TextBox 111"/>
          <p:cNvSpPr txBox="1"/>
          <p:nvPr/>
        </p:nvSpPr>
        <p:spPr>
          <a:xfrm>
            <a:off x="971600" y="789552"/>
            <a:ext cx="7560840" cy="261610"/>
          </a:xfrm>
          <a:prstGeom prst="rect">
            <a:avLst/>
          </a:prstGeom>
          <a:noFill/>
        </p:spPr>
        <p:txBody>
          <a:bodyPr wrap="square" rtlCol="0">
            <a:spAutoFit/>
          </a:bodyPr>
          <a:lstStyle/>
          <a:p>
            <a:pPr algn="ctr"/>
            <a:r>
              <a:rPr lang="ru-RU" sz="1100" dirty="0">
                <a:latin typeface="Times New Roman" pitchFamily="18" charset="0"/>
                <a:cs typeface="Times New Roman" pitchFamily="18" charset="0"/>
              </a:rPr>
              <a:t>в течение 15 рабочих дней с момента поступления Заявки, осуществить перечисление средств по </a:t>
            </a:r>
            <a:r>
              <a:rPr lang="ru-RU" sz="1100" dirty="0" smtClean="0">
                <a:latin typeface="Times New Roman" pitchFamily="18" charset="0"/>
                <a:cs typeface="Times New Roman" pitchFamily="18" charset="0"/>
              </a:rPr>
              <a:t>одобренным случаям</a:t>
            </a:r>
            <a:endParaRPr lang="ru-RU" sz="1100" dirty="0">
              <a:latin typeface="Times New Roman" pitchFamily="18" charset="0"/>
              <a:cs typeface="Times New Roman" pitchFamily="18" charset="0"/>
            </a:endParaRPr>
          </a:p>
        </p:txBody>
      </p:sp>
      <p:cxnSp>
        <p:nvCxnSpPr>
          <p:cNvPr id="40" name="Прямая соединительная линия 39"/>
          <p:cNvCxnSpPr/>
          <p:nvPr/>
        </p:nvCxnSpPr>
        <p:spPr>
          <a:xfrm>
            <a:off x="2195736" y="3075806"/>
            <a:ext cx="619268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Прямая со стрелкой 41"/>
          <p:cNvCxnSpPr/>
          <p:nvPr/>
        </p:nvCxnSpPr>
        <p:spPr>
          <a:xfrm flipH="1" flipV="1">
            <a:off x="2195736" y="2859782"/>
            <a:ext cx="8384" cy="22440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1" name="Прямая соединительная линия 50"/>
          <p:cNvCxnSpPr/>
          <p:nvPr/>
        </p:nvCxnSpPr>
        <p:spPr>
          <a:xfrm>
            <a:off x="8388424" y="2859782"/>
            <a:ext cx="0" cy="216024"/>
          </a:xfrm>
          <a:prstGeom prst="line">
            <a:avLst/>
          </a:prstGeom>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6156176" y="3075806"/>
            <a:ext cx="2304256" cy="600164"/>
          </a:xfrm>
          <a:prstGeom prst="rect">
            <a:avLst/>
          </a:prstGeom>
          <a:noFill/>
        </p:spPr>
        <p:txBody>
          <a:bodyPr wrap="square" rtlCol="0">
            <a:spAutoFit/>
          </a:bodyPr>
          <a:lstStyle/>
          <a:p>
            <a:pPr algn="just"/>
            <a:r>
              <a:rPr lang="ru-RU" sz="1100" dirty="0" smtClean="0">
                <a:latin typeface="Times New Roman" pitchFamily="18" charset="0"/>
                <a:cs typeface="Times New Roman" pitchFamily="18" charset="0"/>
              </a:rPr>
              <a:t>ежемесячно до 5 числа месяца, следующего за отчетным представить отчет</a:t>
            </a:r>
            <a:endParaRPr lang="ru-RU" sz="1100" dirty="0">
              <a:latin typeface="Times New Roman" pitchFamily="18" charset="0"/>
              <a:cs typeface="Times New Roman" pitchFamily="18" charset="0"/>
            </a:endParaRPr>
          </a:p>
        </p:txBody>
      </p:sp>
      <p:sp>
        <p:nvSpPr>
          <p:cNvPr id="53" name="TextBox 52"/>
          <p:cNvSpPr txBox="1"/>
          <p:nvPr/>
        </p:nvSpPr>
        <p:spPr>
          <a:xfrm>
            <a:off x="6084168" y="2859782"/>
            <a:ext cx="144016" cy="276999"/>
          </a:xfrm>
          <a:prstGeom prst="rect">
            <a:avLst/>
          </a:prstGeom>
          <a:noFill/>
        </p:spPr>
        <p:txBody>
          <a:bodyPr wrap="square" rtlCol="0">
            <a:spAutoFit/>
          </a:bodyPr>
          <a:lstStyle/>
          <a:p>
            <a:r>
              <a:rPr lang="ru-RU" sz="1200" dirty="0" smtClean="0"/>
              <a:t>6</a:t>
            </a:r>
            <a:endParaRPr lang="ru-RU" sz="1200" dirty="0"/>
          </a:p>
        </p:txBody>
      </p:sp>
      <p:sp>
        <p:nvSpPr>
          <p:cNvPr id="54" name="Овал 53"/>
          <p:cNvSpPr/>
          <p:nvPr/>
        </p:nvSpPr>
        <p:spPr>
          <a:xfrm>
            <a:off x="6012160" y="2859782"/>
            <a:ext cx="279648" cy="28774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239844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Прямая соединительная линия 8"/>
          <p:cNvCxnSpPr/>
          <p:nvPr/>
        </p:nvCxnSpPr>
        <p:spPr>
          <a:xfrm>
            <a:off x="179514" y="915566"/>
            <a:ext cx="8737777"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ctrTitle"/>
          </p:nvPr>
        </p:nvSpPr>
        <p:spPr>
          <a:xfrm>
            <a:off x="899592" y="195486"/>
            <a:ext cx="6480720" cy="576064"/>
          </a:xfrm>
        </p:spPr>
        <p:txBody>
          <a:bodyPr>
            <a:noAutofit/>
          </a:bodyPr>
          <a:lstStyle/>
          <a:p>
            <a:pPr>
              <a:defRPr/>
            </a:pPr>
            <a:r>
              <a:rPr lang="ru-RU" sz="1600" b="1" i="1" kern="0" dirty="0" smtClean="0">
                <a:solidFill>
                  <a:srgbClr val="000000"/>
                </a:solidFill>
                <a:latin typeface="Calibri" pitchFamily="34" charset="0"/>
                <a:ea typeface="Segoe UI" pitchFamily="34" charset="0"/>
                <a:cs typeface="Times New Roman" panose="02020603050405020304" pitchFamily="18" charset="0"/>
              </a:rPr>
              <a:t>Информация о впервые выявленных злокачественных новообразованиях за </a:t>
            </a:r>
            <a:r>
              <a:rPr lang="ru-RU" sz="1600" b="1" i="1" kern="0" dirty="0" smtClean="0">
                <a:solidFill>
                  <a:srgbClr val="FF0000"/>
                </a:solidFill>
                <a:latin typeface="Calibri" pitchFamily="34" charset="0"/>
                <a:ea typeface="Segoe UI" pitchFamily="34" charset="0"/>
                <a:cs typeface="Times New Roman" panose="02020603050405020304" pitchFamily="18" charset="0"/>
              </a:rPr>
              <a:t>11 месяцев </a:t>
            </a:r>
            <a:r>
              <a:rPr lang="ru-RU" sz="1600" b="1" i="1" kern="0" dirty="0" smtClean="0">
                <a:solidFill>
                  <a:srgbClr val="000000"/>
                </a:solidFill>
                <a:latin typeface="Calibri" pitchFamily="34" charset="0"/>
                <a:ea typeface="Segoe UI" pitchFamily="34" charset="0"/>
                <a:cs typeface="Times New Roman" panose="02020603050405020304" pitchFamily="18" charset="0"/>
              </a:rPr>
              <a:t>2022 года</a:t>
            </a:r>
            <a:endParaRPr lang="ru-RU" sz="1600" b="1" i="1" kern="0" dirty="0">
              <a:solidFill>
                <a:srgbClr val="000000"/>
              </a:solidFill>
              <a:latin typeface="Calibri" pitchFamily="34" charset="0"/>
              <a:ea typeface="Segoe UI" pitchFamily="34" charset="0"/>
              <a:cs typeface="Times New Roman" panose="02020603050405020304" pitchFamily="18" charset="0"/>
            </a:endParaRPr>
          </a:p>
        </p:txBody>
      </p:sp>
      <p:sp>
        <p:nvSpPr>
          <p:cNvPr id="5" name="TextBox 4"/>
          <p:cNvSpPr txBox="1"/>
          <p:nvPr/>
        </p:nvSpPr>
        <p:spPr>
          <a:xfrm>
            <a:off x="179512" y="1491630"/>
            <a:ext cx="8712970" cy="30777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lvl="0" algn="just" defTabSz="685766">
              <a:defRPr/>
            </a:pPr>
            <a:r>
              <a:rPr lang="ru-RU" sz="1400" b="1" kern="0" dirty="0" smtClean="0">
                <a:solidFill>
                  <a:prstClr val="black"/>
                </a:solidFill>
                <a:latin typeface="Times New Roman" pitchFamily="18" charset="0"/>
                <a:cs typeface="Times New Roman" pitchFamily="18" charset="0"/>
              </a:rPr>
              <a:t>1. По данным ГБУЗ «СОКОД» - </a:t>
            </a:r>
            <a:r>
              <a:rPr lang="ru-RU" sz="1400" b="1" kern="0" dirty="0" smtClean="0">
                <a:solidFill>
                  <a:srgbClr val="FF0000"/>
                </a:solidFill>
                <a:latin typeface="Times New Roman" pitchFamily="18" charset="0"/>
                <a:cs typeface="Times New Roman" pitchFamily="18" charset="0"/>
              </a:rPr>
              <a:t>11 611 </a:t>
            </a:r>
            <a:r>
              <a:rPr lang="ru-RU" sz="1400" b="1" kern="0" dirty="0" smtClean="0">
                <a:solidFill>
                  <a:prstClr val="black"/>
                </a:solidFill>
                <a:latin typeface="Times New Roman" pitchFamily="18" charset="0"/>
                <a:cs typeface="Times New Roman" pitchFamily="18" charset="0"/>
              </a:rPr>
              <a:t>случаев </a:t>
            </a:r>
          </a:p>
        </p:txBody>
      </p:sp>
      <p:sp>
        <p:nvSpPr>
          <p:cNvPr id="6" name="TextBox 5"/>
          <p:cNvSpPr txBox="1"/>
          <p:nvPr/>
        </p:nvSpPr>
        <p:spPr>
          <a:xfrm>
            <a:off x="179512" y="2139702"/>
            <a:ext cx="8712968" cy="523220"/>
          </a:xfrm>
          <a:prstGeom prst="rect">
            <a:avLst/>
          </a:prstGeom>
          <a:solidFill>
            <a:schemeClr val="bg1">
              <a:lumMod val="85000"/>
            </a:schemeClr>
          </a:solidFill>
          <a:ln w="12700">
            <a:solidFill>
              <a:schemeClr val="bg1">
                <a:lumMod val="50000"/>
              </a:schemeClr>
            </a:solidFill>
          </a:ln>
        </p:spPr>
        <p:txBody>
          <a:bodyPr wrap="square" rtlCol="0">
            <a:spAutoFit/>
          </a:bodyPr>
          <a:lstStyle/>
          <a:p>
            <a:pPr algn="just" defTabSz="685766">
              <a:defRPr/>
            </a:pPr>
            <a:r>
              <a:rPr lang="ru-RU" sz="1400" b="1" kern="0" dirty="0" smtClean="0">
                <a:solidFill>
                  <a:prstClr val="black"/>
                </a:solidFill>
                <a:latin typeface="Times New Roman" pitchFamily="18" charset="0"/>
                <a:cs typeface="Times New Roman" pitchFamily="18" charset="0"/>
              </a:rPr>
              <a:t>2. По данным, предоставляемым медицинскими организациями в ГБУЗ «СОЦМП» (в ходе проведения диспансеризации и профилактических медицинских осмотров населения) - </a:t>
            </a:r>
            <a:r>
              <a:rPr lang="ru-RU" sz="1400" b="1" kern="0" dirty="0" smtClean="0">
                <a:solidFill>
                  <a:srgbClr val="FF0000"/>
                </a:solidFill>
                <a:latin typeface="Times New Roman" pitchFamily="18" charset="0"/>
                <a:cs typeface="Times New Roman" pitchFamily="18" charset="0"/>
              </a:rPr>
              <a:t>1 297 </a:t>
            </a:r>
            <a:r>
              <a:rPr lang="ru-RU" sz="1400" b="1" kern="0" dirty="0" smtClean="0">
                <a:solidFill>
                  <a:prstClr val="black"/>
                </a:solidFill>
                <a:latin typeface="Times New Roman" pitchFamily="18" charset="0"/>
                <a:cs typeface="Times New Roman" pitchFamily="18" charset="0"/>
              </a:rPr>
              <a:t>случаев </a:t>
            </a:r>
          </a:p>
        </p:txBody>
      </p:sp>
      <p:sp>
        <p:nvSpPr>
          <p:cNvPr id="7" name="TextBox 6"/>
          <p:cNvSpPr txBox="1"/>
          <p:nvPr/>
        </p:nvSpPr>
        <p:spPr>
          <a:xfrm>
            <a:off x="179512" y="3003798"/>
            <a:ext cx="8775411" cy="738664"/>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lvl="0" algn="just" defTabSz="685766">
              <a:defRPr/>
            </a:pPr>
            <a:r>
              <a:rPr lang="ru-RU" sz="1400" b="1" kern="0" dirty="0" smtClean="0">
                <a:solidFill>
                  <a:schemeClr val="tx1">
                    <a:lumMod val="95000"/>
                    <a:lumOff val="5000"/>
                  </a:schemeClr>
                </a:solidFill>
                <a:latin typeface="Times New Roman" pitchFamily="18" charset="0"/>
                <a:cs typeface="Times New Roman" pitchFamily="18" charset="0"/>
              </a:rPr>
              <a:t>3. По данным реестров счетов от медицинских организаций с учетом данных ГБУЗ «СОКОД»</a:t>
            </a:r>
            <a:r>
              <a:rPr lang="ru-RU" sz="1400" b="1" kern="0" dirty="0" smtClean="0">
                <a:solidFill>
                  <a:prstClr val="black"/>
                </a:solidFill>
                <a:latin typeface="Times New Roman" pitchFamily="18" charset="0"/>
                <a:cs typeface="Times New Roman" pitchFamily="18" charset="0"/>
              </a:rPr>
              <a:t> (в ходе проведения диспансеризации и профилактических медицинских осмотров населения) - </a:t>
            </a:r>
            <a:r>
              <a:rPr lang="ru-RU" sz="1400" b="1" kern="0" dirty="0" smtClean="0">
                <a:solidFill>
                  <a:srgbClr val="FF0000"/>
                </a:solidFill>
                <a:latin typeface="Times New Roman" pitchFamily="18" charset="0"/>
                <a:cs typeface="Times New Roman" pitchFamily="18" charset="0"/>
              </a:rPr>
              <a:t>602 </a:t>
            </a:r>
            <a:r>
              <a:rPr lang="ru-RU" sz="1400" b="1" kern="0" dirty="0" smtClean="0">
                <a:solidFill>
                  <a:prstClr val="black"/>
                </a:solidFill>
                <a:latin typeface="Times New Roman" pitchFamily="18" charset="0"/>
                <a:cs typeface="Times New Roman" pitchFamily="18" charset="0"/>
              </a:rPr>
              <a:t>случая</a:t>
            </a:r>
            <a:r>
              <a:rPr lang="ru-RU" sz="1400" b="1" kern="0" dirty="0" smtClean="0">
                <a:solidFill>
                  <a:schemeClr val="tx1">
                    <a:lumMod val="95000"/>
                    <a:lumOff val="5000"/>
                  </a:schemeClr>
                </a:solidFill>
                <a:latin typeface="Times New Roman" pitchFamily="18" charset="0"/>
                <a:cs typeface="Times New Roman" pitchFamily="18" charset="0"/>
              </a:rPr>
              <a:t>, при этом информация в счетах не соответствует требованиям приказа Минздрава России от 26.01.2022 №25н</a:t>
            </a:r>
            <a:endParaRPr kumimoji="0" lang="ru-RU" sz="1400" b="1" i="0" u="none" strike="noStrike" kern="0" cap="none" spc="0" normalizeH="0" baseline="0" noProof="0" dirty="0" smtClean="0">
              <a:ln>
                <a:noFill/>
              </a:ln>
              <a:solidFill>
                <a:schemeClr val="tx1">
                  <a:lumMod val="95000"/>
                  <a:lumOff val="5000"/>
                </a:schemeClr>
              </a:solidFill>
              <a:effectLst/>
              <a:uLnTx/>
              <a:uFillTx/>
              <a:latin typeface="Times New Roman" pitchFamily="18" charset="0"/>
              <a:cs typeface="Times New Roman" pitchFamily="18" charset="0"/>
            </a:endParaRPr>
          </a:p>
        </p:txBody>
      </p:sp>
      <p:sp>
        <p:nvSpPr>
          <p:cNvPr id="8" name="TextBox 7"/>
          <p:cNvSpPr txBox="1"/>
          <p:nvPr/>
        </p:nvSpPr>
        <p:spPr>
          <a:xfrm>
            <a:off x="179512" y="4083918"/>
            <a:ext cx="8775411" cy="523220"/>
          </a:xfrm>
          <a:prstGeom prst="rect">
            <a:avLst/>
          </a:prstGeom>
          <a:solidFill>
            <a:schemeClr val="bg1">
              <a:lumMod val="85000"/>
            </a:schemeClr>
          </a:solidFill>
          <a:ln w="12700">
            <a:solidFill>
              <a:schemeClr val="bg1">
                <a:lumMod val="50000"/>
              </a:schemeClr>
            </a:solidFill>
          </a:ln>
        </p:spPr>
        <p:txBody>
          <a:bodyPr wrap="square" rtlCol="0">
            <a:spAutoFit/>
          </a:bodyPr>
          <a:lstStyle/>
          <a:p>
            <a:pPr marL="0" marR="0" lvl="0" indent="0" algn="just" defTabSz="685766" eaLnBrk="1" fontAlgn="auto" latinLnBrk="0" hangingPunct="1">
              <a:lnSpc>
                <a:spcPct val="100000"/>
              </a:lnSpc>
              <a:spcBef>
                <a:spcPts val="0"/>
              </a:spcBef>
              <a:spcAft>
                <a:spcPts val="0"/>
              </a:spcAft>
              <a:buClrTx/>
              <a:buSzTx/>
              <a:buFontTx/>
              <a:buNone/>
              <a:tabLst/>
              <a:defRPr/>
            </a:pPr>
            <a:r>
              <a:rPr lang="ru-RU" sz="1400" b="1" kern="0" dirty="0" smtClean="0">
                <a:solidFill>
                  <a:prstClr val="black"/>
                </a:solidFill>
                <a:latin typeface="Times New Roman" pitchFamily="18" charset="0"/>
                <a:cs typeface="Times New Roman" pitchFamily="18" charset="0"/>
              </a:rPr>
              <a:t>4. По результатам анализа медицинской документации и счетов от медицинских организаций осуществить выплаты возможно по </a:t>
            </a:r>
            <a:r>
              <a:rPr lang="ru-RU" sz="1400" b="1" kern="0" dirty="0" smtClean="0">
                <a:solidFill>
                  <a:srgbClr val="FF0000"/>
                </a:solidFill>
                <a:latin typeface="Times New Roman" pitchFamily="18" charset="0"/>
                <a:cs typeface="Times New Roman" pitchFamily="18" charset="0"/>
              </a:rPr>
              <a:t>3</a:t>
            </a:r>
            <a:r>
              <a:rPr lang="en-US" sz="1400" b="1" kern="0" dirty="0" smtClean="0">
                <a:solidFill>
                  <a:srgbClr val="FF0000"/>
                </a:solidFill>
                <a:latin typeface="Times New Roman" pitchFamily="18" charset="0"/>
                <a:cs typeface="Times New Roman" pitchFamily="18" charset="0"/>
              </a:rPr>
              <a:t>8</a:t>
            </a:r>
            <a:r>
              <a:rPr lang="ru-RU" sz="1400" b="1" kern="0" dirty="0" smtClean="0">
                <a:latin typeface="Times New Roman" pitchFamily="18" charset="0"/>
                <a:cs typeface="Times New Roman" pitchFamily="18" charset="0"/>
              </a:rPr>
              <a:t> </a:t>
            </a:r>
            <a:r>
              <a:rPr lang="ru-RU" sz="1400" b="1" kern="0" dirty="0" smtClean="0">
                <a:latin typeface="Times New Roman" pitchFamily="18" charset="0"/>
                <a:cs typeface="Times New Roman" pitchFamily="18" charset="0"/>
              </a:rPr>
              <a:t>случаям</a:t>
            </a:r>
            <a:endParaRPr kumimoji="0" lang="ru-RU" sz="1400" b="1" i="0" u="none" strike="noStrike" kern="0" cap="none" spc="0" normalizeH="0" baseline="0" noProof="0" dirty="0" smtClean="0">
              <a:ln>
                <a:noFill/>
              </a:ln>
              <a:effectLst/>
              <a:uLnTx/>
              <a:uFillTx/>
              <a:latin typeface="Times New Roman" pitchFamily="18" charset="0"/>
              <a:cs typeface="Times New Roman" pitchFamily="18" charset="0"/>
            </a:endParaRPr>
          </a:p>
        </p:txBody>
      </p:sp>
      <p:sp>
        <p:nvSpPr>
          <p:cNvPr id="11" name="Блок-схема: документ 10"/>
          <p:cNvSpPr/>
          <p:nvPr/>
        </p:nvSpPr>
        <p:spPr>
          <a:xfrm>
            <a:off x="7460282" y="-2650"/>
            <a:ext cx="1701579" cy="774200"/>
          </a:xfrm>
          <a:prstGeom prst="flowChartDocument">
            <a:avLst/>
          </a:prstGeom>
          <a:ln/>
        </p:spPr>
        <p:style>
          <a:lnRef idx="1">
            <a:schemeClr val="accent1"/>
          </a:lnRef>
          <a:fillRef idx="2">
            <a:schemeClr val="accent1"/>
          </a:fillRef>
          <a:effectRef idx="1">
            <a:schemeClr val="accent1"/>
          </a:effectRef>
          <a:fontRef idx="minor">
            <a:schemeClr val="dk1"/>
          </a:fontRef>
        </p:style>
        <p:txBody>
          <a:bodyPr rtlCol="0" anchor="ctr"/>
          <a:lstStyle/>
          <a:p>
            <a:pPr marL="0" marR="0" lvl="0" indent="0" defTabSz="685766" eaLnBrk="1" fontAlgn="auto" latinLnBrk="0" hangingPunct="1">
              <a:lnSpc>
                <a:spcPct val="100000"/>
              </a:lnSpc>
              <a:spcBef>
                <a:spcPts val="0"/>
              </a:spcBef>
              <a:spcAft>
                <a:spcPts val="0"/>
              </a:spcAft>
              <a:buClrTx/>
              <a:buSzTx/>
              <a:buFontTx/>
              <a:buNone/>
              <a:tabLst/>
              <a:defRPr/>
            </a:pPr>
            <a:endParaRPr kumimoji="0" lang="ru-RU" sz="1200" b="0" i="0" u="none" strike="noStrike" kern="0" cap="none" spc="0" normalizeH="0" baseline="0" noProof="0" dirty="0" smtClean="0">
              <a:ln>
                <a:noFill/>
              </a:ln>
              <a:solidFill>
                <a:schemeClr val="tx1"/>
              </a:solidFill>
              <a:effectLst/>
              <a:uLnTx/>
              <a:uFillTx/>
              <a:latin typeface="Calibri"/>
              <a:ea typeface="+mn-ea"/>
              <a:cs typeface="+mn-cs"/>
            </a:endParaRPr>
          </a:p>
          <a:p>
            <a:pPr marR="0" lvl="0" indent="0" fontAlgn="auto">
              <a:lnSpc>
                <a:spcPct val="100000"/>
              </a:lnSpc>
              <a:spcBef>
                <a:spcPts val="0"/>
              </a:spcBef>
              <a:spcAft>
                <a:spcPts val="0"/>
              </a:spcAft>
              <a:buClrTx/>
              <a:buSzTx/>
              <a:buFontTx/>
              <a:buNone/>
              <a:tabLst/>
              <a:defRPr/>
            </a:pPr>
            <a:r>
              <a:rPr lang="ru-RU" sz="1200" b="1" dirty="0">
                <a:solidFill>
                  <a:schemeClr val="tx1"/>
                </a:solidFill>
                <a:cs typeface="Times New Roman" panose="02020603050405020304" pitchFamily="18" charset="0"/>
              </a:rPr>
              <a:t>Выплаты стимулирующего характера</a:t>
            </a:r>
          </a:p>
        </p:txBody>
      </p:sp>
      <p:pic>
        <p:nvPicPr>
          <p:cNvPr id="12" name="Picture 2" descr="ÐÐ°ÑÑÐ¸Ð½ÐºÐ¸ Ð¿Ð¾ Ð·Ð°Ð¿ÑÐ¾ÑÑ ÑÑÐ¾Ð¼Ñ ÑÐ°Ð¼Ð°ÑÐ° Ð»Ð¾Ð³Ð¾ÑÐ¸Ð¿"/>
          <p:cNvPicPr>
            <a:picLocks noChangeAspect="1" noChangeArrowheads="1"/>
          </p:cNvPicPr>
          <p:nvPr/>
        </p:nvPicPr>
        <p:blipFill>
          <a:blip r:embed="rId2" cstate="print"/>
          <a:srcRect/>
          <a:stretch>
            <a:fillRect/>
          </a:stretch>
        </p:blipFill>
        <p:spPr bwMode="auto">
          <a:xfrm>
            <a:off x="107504" y="123479"/>
            <a:ext cx="812158" cy="771550"/>
          </a:xfrm>
          <a:prstGeom prst="rect">
            <a:avLst/>
          </a:prstGeom>
          <a:noFill/>
        </p:spPr>
      </p:pic>
    </p:spTree>
    <p:extLst>
      <p:ext uri="{BB962C8B-B14F-4D97-AF65-F5344CB8AC3E}">
        <p14:creationId xmlns="" xmlns:p14="http://schemas.microsoft.com/office/powerpoint/2010/main" val="1071827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одержимое 6"/>
          <p:cNvGraphicFramePr>
            <a:graphicFrameLocks noGrp="1"/>
          </p:cNvGraphicFramePr>
          <p:nvPr>
            <p:ph idx="1"/>
          </p:nvPr>
        </p:nvGraphicFramePr>
        <p:xfrm>
          <a:off x="683568" y="627534"/>
          <a:ext cx="7200800" cy="4248468"/>
        </p:xfrm>
        <a:graphic>
          <a:graphicData uri="http://schemas.openxmlformats.org/drawingml/2006/table">
            <a:tbl>
              <a:tblPr firstRow="1" bandRow="1">
                <a:tableStyleId>{5C22544A-7EE6-4342-B048-85BDC9FD1C3A}</a:tableStyleId>
              </a:tblPr>
              <a:tblGrid>
                <a:gridCol w="4320480"/>
                <a:gridCol w="2880320"/>
              </a:tblGrid>
              <a:tr h="437908">
                <a:tc>
                  <a:txBody>
                    <a:bodyPr/>
                    <a:lstStyle/>
                    <a:p>
                      <a:pPr algn="ctr"/>
                      <a:r>
                        <a:rPr lang="ru-RU" dirty="0" smtClean="0"/>
                        <a:t>Наименование МО</a:t>
                      </a:r>
                      <a:endParaRPr lang="ru-RU" dirty="0"/>
                    </a:p>
                  </a:txBody>
                  <a:tcPr/>
                </a:tc>
                <a:tc>
                  <a:txBody>
                    <a:bodyPr/>
                    <a:lstStyle/>
                    <a:p>
                      <a:pPr algn="ctr"/>
                      <a:r>
                        <a:rPr lang="ru-RU" dirty="0" smtClean="0"/>
                        <a:t>Количество случаев</a:t>
                      </a:r>
                      <a:endParaRPr lang="ru-RU" dirty="0"/>
                    </a:p>
                  </a:txBody>
                  <a:tcPr/>
                </a:tc>
              </a:tr>
              <a:tr h="293120">
                <a:tc>
                  <a:txBody>
                    <a:bodyPr/>
                    <a:lstStyle/>
                    <a:p>
                      <a:pPr algn="l" fontAlgn="b"/>
                      <a:r>
                        <a:rPr lang="ru-RU" sz="1400" b="0" i="0" u="none" strike="noStrike" dirty="0">
                          <a:solidFill>
                            <a:srgbClr val="000000"/>
                          </a:solidFill>
                          <a:latin typeface="Times New Roman" pitchFamily="18" charset="0"/>
                          <a:cs typeface="Times New Roman" pitchFamily="18" charset="0"/>
                        </a:rPr>
                        <a:t>ГБУЗ СО "Кинельская ЦБ города и района"</a:t>
                      </a:r>
                    </a:p>
                  </a:txBody>
                  <a:tcPr marL="0" marR="0" marT="0" marB="0" anchor="b"/>
                </a:tc>
                <a:tc>
                  <a:txBody>
                    <a:bodyPr/>
                    <a:lstStyle/>
                    <a:p>
                      <a:pPr algn="ctr" fontAlgn="b"/>
                      <a:r>
                        <a:rPr lang="ru-RU" sz="1600" b="0" i="0" u="none" strike="noStrike" dirty="0">
                          <a:solidFill>
                            <a:srgbClr val="000000"/>
                          </a:solidFill>
                          <a:latin typeface="Times New Roman" pitchFamily="18" charset="0"/>
                          <a:cs typeface="Times New Roman" pitchFamily="18" charset="0"/>
                        </a:rPr>
                        <a:t>11</a:t>
                      </a:r>
                    </a:p>
                  </a:txBody>
                  <a:tcPr marL="0" marR="0" marT="0" marB="0" anchor="b"/>
                </a:tc>
              </a:tr>
              <a:tr h="293120">
                <a:tc>
                  <a:txBody>
                    <a:bodyPr/>
                    <a:lstStyle/>
                    <a:p>
                      <a:pPr algn="l" fontAlgn="b"/>
                      <a:r>
                        <a:rPr lang="ru-RU" sz="1400" b="0" i="0" u="none" strike="noStrike" dirty="0">
                          <a:solidFill>
                            <a:srgbClr val="000000"/>
                          </a:solidFill>
                          <a:latin typeface="Times New Roman" pitchFamily="18" charset="0"/>
                          <a:cs typeface="Times New Roman" pitchFamily="18" charset="0"/>
                        </a:rPr>
                        <a:t>ГБУЗ СО "Кинель-Черкасская ЦРБ"</a:t>
                      </a:r>
                    </a:p>
                  </a:txBody>
                  <a:tcPr marL="0" marR="0" marT="0" marB="0" anchor="b"/>
                </a:tc>
                <a:tc>
                  <a:txBody>
                    <a:bodyPr/>
                    <a:lstStyle/>
                    <a:p>
                      <a:pPr algn="ctr" fontAlgn="b"/>
                      <a:r>
                        <a:rPr lang="ru-RU" sz="1600" b="0" i="0" u="none" strike="noStrike" dirty="0">
                          <a:solidFill>
                            <a:srgbClr val="000000"/>
                          </a:solidFill>
                          <a:latin typeface="Times New Roman" pitchFamily="18" charset="0"/>
                          <a:cs typeface="Times New Roman" pitchFamily="18" charset="0"/>
                        </a:rPr>
                        <a:t>5</a:t>
                      </a:r>
                    </a:p>
                  </a:txBody>
                  <a:tcPr marL="0" marR="0" marT="0" marB="0" anchor="b"/>
                </a:tc>
              </a:tr>
              <a:tr h="293120">
                <a:tc>
                  <a:txBody>
                    <a:bodyPr/>
                    <a:lstStyle/>
                    <a:p>
                      <a:pPr algn="l" fontAlgn="b"/>
                      <a:r>
                        <a:rPr lang="ru-RU" sz="1400" b="0" i="0" u="none" strike="noStrike" dirty="0">
                          <a:solidFill>
                            <a:srgbClr val="000000"/>
                          </a:solidFill>
                          <a:latin typeface="Times New Roman" pitchFamily="18" charset="0"/>
                          <a:cs typeface="Times New Roman" pitchFamily="18" charset="0"/>
                        </a:rPr>
                        <a:t>ГБУЗ СО "Пестравская ЦРБ"</a:t>
                      </a:r>
                    </a:p>
                  </a:txBody>
                  <a:tcPr marL="0" marR="0" marT="0" marB="0" anchor="b"/>
                </a:tc>
                <a:tc>
                  <a:txBody>
                    <a:bodyPr/>
                    <a:lstStyle/>
                    <a:p>
                      <a:pPr algn="ctr" fontAlgn="b"/>
                      <a:r>
                        <a:rPr lang="ru-RU" sz="1600" b="0" i="0" u="none" strike="noStrike" dirty="0">
                          <a:solidFill>
                            <a:srgbClr val="000000"/>
                          </a:solidFill>
                          <a:latin typeface="Times New Roman" pitchFamily="18" charset="0"/>
                          <a:cs typeface="Times New Roman" pitchFamily="18" charset="0"/>
                        </a:rPr>
                        <a:t>4</a:t>
                      </a:r>
                    </a:p>
                  </a:txBody>
                  <a:tcPr marL="0" marR="0" marT="0" marB="0" anchor="b"/>
                </a:tc>
              </a:tr>
              <a:tr h="293120">
                <a:tc>
                  <a:txBody>
                    <a:bodyPr/>
                    <a:lstStyle/>
                    <a:p>
                      <a:pPr algn="l" fontAlgn="b"/>
                      <a:r>
                        <a:rPr lang="ru-RU" sz="1400" b="0" i="0" u="none" strike="noStrike" dirty="0">
                          <a:solidFill>
                            <a:srgbClr val="000000"/>
                          </a:solidFill>
                          <a:latin typeface="Times New Roman" pitchFamily="18" charset="0"/>
                          <a:cs typeface="Times New Roman" pitchFamily="18" charset="0"/>
                        </a:rPr>
                        <a:t>ГБУЗ СО "Сергиевская ЦРБ"</a:t>
                      </a:r>
                    </a:p>
                  </a:txBody>
                  <a:tcPr marL="0" marR="0" marT="0" marB="0" anchor="b"/>
                </a:tc>
                <a:tc>
                  <a:txBody>
                    <a:bodyPr/>
                    <a:lstStyle/>
                    <a:p>
                      <a:pPr algn="ctr" fontAlgn="b"/>
                      <a:r>
                        <a:rPr lang="ru-RU" sz="1600" b="0" i="0" u="none" strike="noStrike" dirty="0">
                          <a:solidFill>
                            <a:srgbClr val="000000"/>
                          </a:solidFill>
                          <a:latin typeface="Times New Roman" pitchFamily="18" charset="0"/>
                          <a:cs typeface="Times New Roman" pitchFamily="18" charset="0"/>
                        </a:rPr>
                        <a:t>3</a:t>
                      </a:r>
                    </a:p>
                  </a:txBody>
                  <a:tcPr marL="0" marR="0" marT="0" marB="0" anchor="b"/>
                </a:tc>
              </a:tr>
              <a:tr h="293120">
                <a:tc>
                  <a:txBody>
                    <a:bodyPr/>
                    <a:lstStyle/>
                    <a:p>
                      <a:pPr algn="l" fontAlgn="b"/>
                      <a:r>
                        <a:rPr lang="ru-RU" sz="1400" b="0" i="0" u="none" strike="noStrike" dirty="0">
                          <a:solidFill>
                            <a:srgbClr val="000000"/>
                          </a:solidFill>
                          <a:latin typeface="Times New Roman" pitchFamily="18" charset="0"/>
                          <a:cs typeface="Times New Roman" pitchFamily="18" charset="0"/>
                        </a:rPr>
                        <a:t>ГБУЗ СО "Шигонская ЦРБ"</a:t>
                      </a:r>
                    </a:p>
                  </a:txBody>
                  <a:tcPr marL="0" marR="0" marT="0" marB="0" anchor="b"/>
                </a:tc>
                <a:tc>
                  <a:txBody>
                    <a:bodyPr/>
                    <a:lstStyle/>
                    <a:p>
                      <a:pPr algn="ctr" fontAlgn="b"/>
                      <a:r>
                        <a:rPr lang="ru-RU" sz="1600" b="0" i="0" u="none" strike="noStrike" dirty="0">
                          <a:solidFill>
                            <a:srgbClr val="000000"/>
                          </a:solidFill>
                          <a:latin typeface="Times New Roman" pitchFamily="18" charset="0"/>
                          <a:cs typeface="Times New Roman" pitchFamily="18" charset="0"/>
                        </a:rPr>
                        <a:t>1</a:t>
                      </a:r>
                    </a:p>
                  </a:txBody>
                  <a:tcPr marL="0" marR="0" marT="0" marB="0" anchor="b"/>
                </a:tc>
              </a:tr>
              <a:tr h="293120">
                <a:tc>
                  <a:txBody>
                    <a:bodyPr/>
                    <a:lstStyle/>
                    <a:p>
                      <a:pPr algn="l" fontAlgn="b"/>
                      <a:r>
                        <a:rPr lang="ru-RU" sz="1400" b="0" i="0" u="none" strike="noStrike" dirty="0">
                          <a:solidFill>
                            <a:srgbClr val="000000"/>
                          </a:solidFill>
                          <a:latin typeface="Times New Roman" pitchFamily="18" charset="0"/>
                          <a:cs typeface="Times New Roman" pitchFamily="18" charset="0"/>
                        </a:rPr>
                        <a:t>ГБУЗ СО "НЦГБ"</a:t>
                      </a:r>
                    </a:p>
                  </a:txBody>
                  <a:tcPr marL="0" marR="0" marT="0" marB="0" anchor="b"/>
                </a:tc>
                <a:tc>
                  <a:txBody>
                    <a:bodyPr/>
                    <a:lstStyle/>
                    <a:p>
                      <a:pPr algn="ctr" fontAlgn="b"/>
                      <a:r>
                        <a:rPr lang="ru-RU" sz="1600" b="0" i="0" u="none" strike="noStrike" dirty="0">
                          <a:solidFill>
                            <a:srgbClr val="000000"/>
                          </a:solidFill>
                          <a:latin typeface="Times New Roman" pitchFamily="18" charset="0"/>
                          <a:cs typeface="Times New Roman" pitchFamily="18" charset="0"/>
                        </a:rPr>
                        <a:t>2</a:t>
                      </a:r>
                    </a:p>
                  </a:txBody>
                  <a:tcPr marL="0" marR="0" marT="0" marB="0" anchor="b"/>
                </a:tc>
              </a:tr>
              <a:tr h="293120">
                <a:tc>
                  <a:txBody>
                    <a:bodyPr/>
                    <a:lstStyle/>
                    <a:p>
                      <a:pPr algn="l" fontAlgn="b"/>
                      <a:r>
                        <a:rPr lang="ru-RU" sz="1400" b="0" i="0" u="none" strike="noStrike" dirty="0">
                          <a:solidFill>
                            <a:srgbClr val="000000"/>
                          </a:solidFill>
                          <a:latin typeface="Times New Roman" pitchFamily="18" charset="0"/>
                          <a:cs typeface="Times New Roman" pitchFamily="18" charset="0"/>
                        </a:rPr>
                        <a:t>ГБУЗ СО "Октябрьская ЦГБ"</a:t>
                      </a:r>
                    </a:p>
                  </a:txBody>
                  <a:tcPr marL="0" marR="0" marT="0" marB="0" anchor="b"/>
                </a:tc>
                <a:tc>
                  <a:txBody>
                    <a:bodyPr/>
                    <a:lstStyle/>
                    <a:p>
                      <a:pPr algn="ctr" fontAlgn="b"/>
                      <a:r>
                        <a:rPr lang="ru-RU" sz="1600" b="0" i="0" u="none" strike="noStrike" dirty="0">
                          <a:solidFill>
                            <a:srgbClr val="000000"/>
                          </a:solidFill>
                          <a:latin typeface="Times New Roman" pitchFamily="18" charset="0"/>
                          <a:cs typeface="Times New Roman" pitchFamily="18" charset="0"/>
                        </a:rPr>
                        <a:t>1</a:t>
                      </a:r>
                    </a:p>
                  </a:txBody>
                  <a:tcPr marL="0" marR="0" marT="0" marB="0" anchor="b"/>
                </a:tc>
              </a:tr>
              <a:tr h="293120">
                <a:tc>
                  <a:txBody>
                    <a:bodyPr/>
                    <a:lstStyle/>
                    <a:p>
                      <a:pPr algn="l" fontAlgn="b"/>
                      <a:r>
                        <a:rPr lang="ru-RU" sz="1400" b="0" i="0" u="none" strike="noStrike" dirty="0">
                          <a:solidFill>
                            <a:srgbClr val="000000"/>
                          </a:solidFill>
                          <a:latin typeface="Times New Roman" pitchFamily="18" charset="0"/>
                          <a:cs typeface="Times New Roman" pitchFamily="18" charset="0"/>
                        </a:rPr>
                        <a:t>ГБУЗ СО "Отрадненская городская больница"</a:t>
                      </a:r>
                    </a:p>
                  </a:txBody>
                  <a:tcPr marL="0" marR="0" marT="0" marB="0" anchor="b"/>
                </a:tc>
                <a:tc>
                  <a:txBody>
                    <a:bodyPr/>
                    <a:lstStyle/>
                    <a:p>
                      <a:pPr algn="ctr" fontAlgn="b"/>
                      <a:r>
                        <a:rPr lang="ru-RU" sz="1600" b="0" i="0" u="none" strike="noStrike" dirty="0">
                          <a:solidFill>
                            <a:srgbClr val="000000"/>
                          </a:solidFill>
                          <a:latin typeface="Times New Roman" pitchFamily="18" charset="0"/>
                          <a:cs typeface="Times New Roman" pitchFamily="18" charset="0"/>
                        </a:rPr>
                        <a:t>2</a:t>
                      </a:r>
                    </a:p>
                  </a:txBody>
                  <a:tcPr marL="0" marR="0" marT="0" marB="0" anchor="b"/>
                </a:tc>
              </a:tr>
              <a:tr h="293120">
                <a:tc>
                  <a:txBody>
                    <a:bodyPr/>
                    <a:lstStyle/>
                    <a:p>
                      <a:pPr algn="l" fontAlgn="b"/>
                      <a:r>
                        <a:rPr lang="ru-RU" sz="1400" b="0" i="0" u="none" strike="noStrike">
                          <a:solidFill>
                            <a:srgbClr val="000000"/>
                          </a:solidFill>
                          <a:latin typeface="Times New Roman" pitchFamily="18" charset="0"/>
                          <a:cs typeface="Times New Roman" pitchFamily="18" charset="0"/>
                        </a:rPr>
                        <a:t>ГБУЗ СО "Сызранская ЦБГиР"</a:t>
                      </a:r>
                    </a:p>
                  </a:txBody>
                  <a:tcPr marL="0" marR="0" marT="0" marB="0" anchor="b"/>
                </a:tc>
                <a:tc>
                  <a:txBody>
                    <a:bodyPr/>
                    <a:lstStyle/>
                    <a:p>
                      <a:pPr algn="ctr" fontAlgn="b"/>
                      <a:r>
                        <a:rPr lang="ru-RU" sz="1600" b="0" i="0" u="none" strike="noStrike" dirty="0">
                          <a:solidFill>
                            <a:srgbClr val="000000"/>
                          </a:solidFill>
                          <a:latin typeface="Times New Roman" pitchFamily="18" charset="0"/>
                          <a:cs typeface="Times New Roman" pitchFamily="18" charset="0"/>
                        </a:rPr>
                        <a:t>2</a:t>
                      </a:r>
                    </a:p>
                  </a:txBody>
                  <a:tcPr marL="0" marR="0" marT="0" marB="0" anchor="b"/>
                </a:tc>
              </a:tr>
              <a:tr h="293120">
                <a:tc>
                  <a:txBody>
                    <a:bodyPr/>
                    <a:lstStyle/>
                    <a:p>
                      <a:pPr algn="l" fontAlgn="b"/>
                      <a:r>
                        <a:rPr lang="ru-RU" sz="1400" b="0" i="0" u="none" strike="noStrike">
                          <a:solidFill>
                            <a:srgbClr val="000000"/>
                          </a:solidFill>
                          <a:latin typeface="Times New Roman" pitchFamily="18" charset="0"/>
                          <a:cs typeface="Times New Roman" pitchFamily="18" charset="0"/>
                        </a:rPr>
                        <a:t>ГБУЗ СО "СМСЧ № 5 Кировского района"</a:t>
                      </a:r>
                    </a:p>
                  </a:txBody>
                  <a:tcPr marL="0" marR="0" marT="0" marB="0" anchor="b"/>
                </a:tc>
                <a:tc>
                  <a:txBody>
                    <a:bodyPr/>
                    <a:lstStyle/>
                    <a:p>
                      <a:pPr algn="ctr" fontAlgn="b"/>
                      <a:r>
                        <a:rPr lang="ru-RU" sz="1600" b="0" i="0" u="none" strike="noStrike" dirty="0">
                          <a:solidFill>
                            <a:srgbClr val="000000"/>
                          </a:solidFill>
                          <a:latin typeface="Times New Roman" pitchFamily="18" charset="0"/>
                          <a:cs typeface="Times New Roman" pitchFamily="18" charset="0"/>
                        </a:rPr>
                        <a:t>1</a:t>
                      </a:r>
                    </a:p>
                  </a:txBody>
                  <a:tcPr marL="0" marR="0" marT="0" marB="0" anchor="b"/>
                </a:tc>
              </a:tr>
              <a:tr h="293120">
                <a:tc>
                  <a:txBody>
                    <a:bodyPr/>
                    <a:lstStyle/>
                    <a:p>
                      <a:pPr algn="l" fontAlgn="b"/>
                      <a:r>
                        <a:rPr lang="ru-RU" sz="1400" b="0" i="0" u="none" strike="noStrike">
                          <a:solidFill>
                            <a:srgbClr val="000000"/>
                          </a:solidFill>
                          <a:latin typeface="Times New Roman" pitchFamily="18" charset="0"/>
                          <a:cs typeface="Times New Roman" pitchFamily="18" charset="0"/>
                        </a:rPr>
                        <a:t>ГБУЗ СО "СГП № 3"</a:t>
                      </a:r>
                    </a:p>
                  </a:txBody>
                  <a:tcPr marL="0" marR="0" marT="0" marB="0" anchor="b"/>
                </a:tc>
                <a:tc>
                  <a:txBody>
                    <a:bodyPr/>
                    <a:lstStyle/>
                    <a:p>
                      <a:pPr algn="ctr" fontAlgn="b"/>
                      <a:r>
                        <a:rPr lang="ru-RU" sz="1600" b="0" i="0" u="none" strike="noStrike" dirty="0">
                          <a:solidFill>
                            <a:srgbClr val="000000"/>
                          </a:solidFill>
                          <a:latin typeface="Times New Roman" pitchFamily="18" charset="0"/>
                          <a:cs typeface="Times New Roman" pitchFamily="18" charset="0"/>
                        </a:rPr>
                        <a:t>2</a:t>
                      </a:r>
                    </a:p>
                  </a:txBody>
                  <a:tcPr marL="0" marR="0" marT="0" marB="0" anchor="b"/>
                </a:tc>
              </a:tr>
              <a:tr h="293120">
                <a:tc>
                  <a:txBody>
                    <a:bodyPr/>
                    <a:lstStyle/>
                    <a:p>
                      <a:pPr algn="l" fontAlgn="b"/>
                      <a:r>
                        <a:rPr lang="ru-RU" sz="1400" b="0" i="0" u="none" strike="noStrike">
                          <a:solidFill>
                            <a:srgbClr val="000000"/>
                          </a:solidFill>
                          <a:latin typeface="Times New Roman" pitchFamily="18" charset="0"/>
                          <a:cs typeface="Times New Roman" pitchFamily="18" charset="0"/>
                        </a:rPr>
                        <a:t>ГБУЗ СО "СГП № 10 Советского района"</a:t>
                      </a:r>
                    </a:p>
                  </a:txBody>
                  <a:tcPr marL="0" marR="0" marT="0" marB="0" anchor="b"/>
                </a:tc>
                <a:tc>
                  <a:txBody>
                    <a:bodyPr/>
                    <a:lstStyle/>
                    <a:p>
                      <a:pPr algn="ctr" fontAlgn="b"/>
                      <a:r>
                        <a:rPr lang="ru-RU" sz="1600" b="0" i="0" u="none" strike="noStrike" dirty="0">
                          <a:solidFill>
                            <a:srgbClr val="000000"/>
                          </a:solidFill>
                          <a:latin typeface="Times New Roman" pitchFamily="18" charset="0"/>
                          <a:cs typeface="Times New Roman" pitchFamily="18" charset="0"/>
                        </a:rPr>
                        <a:t>4</a:t>
                      </a:r>
                    </a:p>
                  </a:txBody>
                  <a:tcPr marL="0" marR="0" marT="0" marB="0" anchor="b"/>
                </a:tc>
              </a:tr>
              <a:tr h="293120">
                <a:tc>
                  <a:txBody>
                    <a:bodyPr/>
                    <a:lstStyle/>
                    <a:p>
                      <a:pPr algn="l" fontAlgn="b"/>
                      <a:r>
                        <a:rPr lang="ru-RU" sz="1400" b="0" i="0" u="none" strike="noStrike" dirty="0">
                          <a:solidFill>
                            <a:srgbClr val="000000"/>
                          </a:solidFill>
                          <a:latin typeface="Times New Roman" pitchFamily="18" charset="0"/>
                          <a:cs typeface="Times New Roman" pitchFamily="18" charset="0"/>
                        </a:rPr>
                        <a:t>Итого</a:t>
                      </a:r>
                    </a:p>
                  </a:txBody>
                  <a:tcPr marL="0" marR="0" marT="0" marB="0" anchor="b"/>
                </a:tc>
                <a:tc>
                  <a:txBody>
                    <a:bodyPr/>
                    <a:lstStyle/>
                    <a:p>
                      <a:pPr algn="ctr" fontAlgn="b"/>
                      <a:r>
                        <a:rPr lang="ru-RU" sz="1600" b="0" i="0" u="none" strike="noStrike" dirty="0" smtClean="0">
                          <a:solidFill>
                            <a:srgbClr val="000000"/>
                          </a:solidFill>
                          <a:latin typeface="Times New Roman" pitchFamily="18" charset="0"/>
                          <a:cs typeface="Times New Roman" pitchFamily="18" charset="0"/>
                        </a:rPr>
                        <a:t>3</a:t>
                      </a:r>
                      <a:r>
                        <a:rPr lang="en-US" sz="1600" b="0" i="0" u="none" strike="noStrike" dirty="0" smtClean="0">
                          <a:solidFill>
                            <a:srgbClr val="000000"/>
                          </a:solidFill>
                          <a:latin typeface="Times New Roman" pitchFamily="18" charset="0"/>
                          <a:cs typeface="Times New Roman" pitchFamily="18" charset="0"/>
                        </a:rPr>
                        <a:t>8</a:t>
                      </a:r>
                      <a:endParaRPr lang="ru-RU" sz="1600" b="0" i="0" u="none" strike="noStrike" dirty="0">
                        <a:solidFill>
                          <a:srgbClr val="000000"/>
                        </a:solidFill>
                        <a:latin typeface="Times New Roman" pitchFamily="18" charset="0"/>
                        <a:cs typeface="Times New Roman" pitchFamily="18" charset="0"/>
                      </a:endParaRPr>
                    </a:p>
                  </a:txBody>
                  <a:tcPr marL="0" marR="0" marT="0" marB="0" anchor="b"/>
                </a:tc>
              </a:tr>
            </a:tbl>
          </a:graphicData>
        </a:graphic>
      </p:graphicFrame>
      <p:sp>
        <p:nvSpPr>
          <p:cNvPr id="6" name="Блок-схема: документ 5"/>
          <p:cNvSpPr/>
          <p:nvPr/>
        </p:nvSpPr>
        <p:spPr>
          <a:xfrm>
            <a:off x="7740352" y="1"/>
            <a:ext cx="1403650" cy="627533"/>
          </a:xfrm>
          <a:prstGeom prst="flowChartDocument">
            <a:avLst/>
          </a:prstGeom>
          <a:ln/>
        </p:spPr>
        <p:style>
          <a:lnRef idx="1">
            <a:schemeClr val="accent1"/>
          </a:lnRef>
          <a:fillRef idx="2">
            <a:schemeClr val="accent1"/>
          </a:fillRef>
          <a:effectRef idx="1">
            <a:schemeClr val="accent1"/>
          </a:effectRef>
          <a:fontRef idx="minor">
            <a:schemeClr val="dk1"/>
          </a:fontRef>
        </p:style>
        <p:txBody>
          <a:bodyPr rtlCol="0" anchor="ctr"/>
          <a:lstStyle/>
          <a:p>
            <a:endParaRPr lang="ru-RU" sz="1200" b="1" dirty="0" smtClean="0">
              <a:cs typeface="Times New Roman" panose="02020603050405020304" pitchFamily="18" charset="0"/>
            </a:endParaRPr>
          </a:p>
          <a:p>
            <a:r>
              <a:rPr lang="ru-RU" sz="1200" b="1" dirty="0" smtClean="0">
                <a:cs typeface="Times New Roman" panose="02020603050405020304" pitchFamily="18" charset="0"/>
              </a:rPr>
              <a:t>Выплаты стимулирующего характера</a:t>
            </a:r>
          </a:p>
        </p:txBody>
      </p:sp>
      <p:pic>
        <p:nvPicPr>
          <p:cNvPr id="12" name="Picture 2" descr="ÐÐ°ÑÑÐ¸Ð½ÐºÐ¸ Ð¿Ð¾ Ð·Ð°Ð¿ÑÐ¾ÑÑ ÑÑÐ¾Ð¼Ñ ÑÐ°Ð¼Ð°ÑÐ° Ð»Ð¾Ð³Ð¾ÑÐ¸Ð¿"/>
          <p:cNvPicPr>
            <a:picLocks noChangeAspect="1" noChangeArrowheads="1"/>
          </p:cNvPicPr>
          <p:nvPr/>
        </p:nvPicPr>
        <p:blipFill>
          <a:blip r:embed="rId2" cstate="print"/>
          <a:srcRect/>
          <a:stretch>
            <a:fillRect/>
          </a:stretch>
        </p:blipFill>
        <p:spPr bwMode="auto">
          <a:xfrm>
            <a:off x="0" y="0"/>
            <a:ext cx="683568" cy="64939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Содержимое 14"/>
          <p:cNvSpPr>
            <a:spLocks noGrp="1"/>
          </p:cNvSpPr>
          <p:nvPr>
            <p:ph idx="1"/>
          </p:nvPr>
        </p:nvSpPr>
        <p:spPr>
          <a:xfrm>
            <a:off x="457200" y="915566"/>
            <a:ext cx="8229600" cy="3888432"/>
          </a:xfrm>
        </p:spPr>
        <p:txBody>
          <a:bodyPr>
            <a:normAutofit fontScale="92500" lnSpcReduction="10000"/>
          </a:bodyPr>
          <a:lstStyle/>
          <a:p>
            <a:pPr>
              <a:buNone/>
            </a:pPr>
            <a:r>
              <a:rPr lang="ru-RU" sz="1400" dirty="0" smtClean="0">
                <a:latin typeface="Times New Roman" pitchFamily="18" charset="0"/>
                <a:cs typeface="Times New Roman" pitchFamily="18" charset="0"/>
              </a:rPr>
              <a:t>1. При выставлении счетов:</a:t>
            </a:r>
            <a:endParaRPr lang="en-US" sz="1400" dirty="0" smtClean="0">
              <a:latin typeface="Times New Roman" pitchFamily="18" charset="0"/>
              <a:cs typeface="Times New Roman" pitchFamily="18" charset="0"/>
            </a:endParaRPr>
          </a:p>
          <a:p>
            <a:pPr>
              <a:buFontTx/>
              <a:buChar char="-"/>
            </a:pPr>
            <a:r>
              <a:rPr lang="ru-RU" sz="1400" dirty="0" smtClean="0">
                <a:latin typeface="Times New Roman" pitchFamily="18" charset="0"/>
                <a:cs typeface="Times New Roman" pitchFamily="18" charset="0"/>
              </a:rPr>
              <a:t> не указывается признак подозрения на злокачественное образование и установление впервые (</a:t>
            </a:r>
            <a:r>
              <a:rPr lang="en-US" sz="1400" dirty="0" smtClean="0">
                <a:latin typeface="Times New Roman" pitchFamily="18" charset="0"/>
                <a:cs typeface="Times New Roman" pitchFamily="18" charset="0"/>
              </a:rPr>
              <a:t>DS_ONK</a:t>
            </a:r>
            <a:r>
              <a:rPr lang="ru-RU"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DS1_PR)</a:t>
            </a:r>
            <a:r>
              <a:rPr lang="ru-RU" sz="1400" dirty="0" smtClean="0">
                <a:latin typeface="Times New Roman" pitchFamily="18" charset="0"/>
                <a:cs typeface="Times New Roman" pitchFamily="18" charset="0"/>
              </a:rPr>
              <a:t> </a:t>
            </a:r>
          </a:p>
          <a:p>
            <a:pPr>
              <a:buFontTx/>
              <a:buChar char="-"/>
            </a:pPr>
            <a:r>
              <a:rPr lang="ru-RU" sz="1400" dirty="0" smtClean="0">
                <a:latin typeface="Times New Roman" pitchFamily="18" charset="0"/>
                <a:cs typeface="Times New Roman" pitchFamily="18" charset="0"/>
              </a:rPr>
              <a:t>не указываются данные о выданном направлении </a:t>
            </a:r>
            <a:r>
              <a:rPr lang="en-US" sz="1400" dirty="0" smtClean="0">
                <a:latin typeface="Times New Roman" pitchFamily="18" charset="0"/>
                <a:cs typeface="Times New Roman" pitchFamily="18" charset="0"/>
              </a:rPr>
              <a:t>(NAPR)</a:t>
            </a:r>
            <a:r>
              <a:rPr lang="ru-RU" sz="1400" dirty="0" smtClean="0">
                <a:latin typeface="Times New Roman" pitchFamily="18" charset="0"/>
                <a:cs typeface="Times New Roman" pitchFamily="18" charset="0"/>
              </a:rPr>
              <a:t> / либо данные не соответствуют выданному направлению</a:t>
            </a:r>
          </a:p>
          <a:p>
            <a:pPr>
              <a:buFontTx/>
              <a:buChar char="-"/>
            </a:pPr>
            <a:r>
              <a:rPr lang="ru-RU" sz="1400" dirty="0" smtClean="0">
                <a:latin typeface="Times New Roman" pitchFamily="18" charset="0"/>
                <a:cs typeface="Times New Roman" pitchFamily="18" charset="0"/>
              </a:rPr>
              <a:t>не заполняется блок назначения при диспансеризации</a:t>
            </a:r>
            <a:r>
              <a:rPr lang="en-US" sz="1400" dirty="0" smtClean="0">
                <a:latin typeface="Times New Roman" pitchFamily="18" charset="0"/>
                <a:cs typeface="Times New Roman" pitchFamily="18" charset="0"/>
              </a:rPr>
              <a:t> (NAZ)</a:t>
            </a:r>
            <a:endParaRPr lang="ru-RU" sz="1400" dirty="0" smtClean="0">
              <a:latin typeface="Times New Roman" pitchFamily="18" charset="0"/>
              <a:cs typeface="Times New Roman" pitchFamily="18" charset="0"/>
            </a:endParaRPr>
          </a:p>
          <a:p>
            <a:pPr>
              <a:buFontTx/>
              <a:buChar char="-"/>
            </a:pPr>
            <a:r>
              <a:rPr lang="ru-RU" sz="1400" dirty="0" smtClean="0">
                <a:latin typeface="Times New Roman" pitchFamily="18" charset="0"/>
                <a:cs typeface="Times New Roman" pitchFamily="18" charset="0"/>
              </a:rPr>
              <a:t>не заполняется диагностический блок </a:t>
            </a:r>
            <a:r>
              <a:rPr lang="en-US" sz="1400" dirty="0" smtClean="0">
                <a:latin typeface="Times New Roman" pitchFamily="18" charset="0"/>
                <a:cs typeface="Times New Roman" pitchFamily="18" charset="0"/>
              </a:rPr>
              <a:t>(B_DIAG)</a:t>
            </a:r>
          </a:p>
          <a:p>
            <a:pPr>
              <a:buFontTx/>
              <a:buChar char="-"/>
            </a:pPr>
            <a:r>
              <a:rPr lang="ru-RU" sz="1400" dirty="0" smtClean="0">
                <a:latin typeface="Times New Roman" pitchFamily="18" charset="0"/>
                <a:cs typeface="Times New Roman" pitchFamily="18" charset="0"/>
              </a:rPr>
              <a:t>не указываются сведения о диспансерном наблюдении (</a:t>
            </a:r>
            <a:r>
              <a:rPr lang="en-US" sz="1400" dirty="0" smtClean="0">
                <a:latin typeface="Times New Roman" pitchFamily="18" charset="0"/>
                <a:cs typeface="Times New Roman" pitchFamily="18" charset="0"/>
              </a:rPr>
              <a:t>PR_D_N)</a:t>
            </a:r>
          </a:p>
          <a:p>
            <a:pPr>
              <a:buNone/>
            </a:pPr>
            <a:r>
              <a:rPr lang="en-US" sz="1400" dirty="0" smtClean="0">
                <a:latin typeface="Times New Roman" pitchFamily="18" charset="0"/>
                <a:cs typeface="Times New Roman" pitchFamily="18" charset="0"/>
              </a:rPr>
              <a:t>2</a:t>
            </a:r>
            <a:r>
              <a:rPr lang="ru-RU" sz="1400" dirty="0" smtClean="0">
                <a:latin typeface="Times New Roman" pitchFamily="18" charset="0"/>
                <a:cs typeface="Times New Roman" pitchFamily="18" charset="0"/>
              </a:rPr>
              <a:t>. При анализе медицинской документации и базы счетов:</a:t>
            </a:r>
          </a:p>
          <a:p>
            <a:pPr>
              <a:buFontTx/>
              <a:buChar char="-"/>
            </a:pPr>
            <a:r>
              <a:rPr lang="ru-RU" sz="1400" dirty="0" smtClean="0">
                <a:latin typeface="Times New Roman" pitchFamily="18" charset="0"/>
                <a:cs typeface="Times New Roman" pitchFamily="18" charset="0"/>
              </a:rPr>
              <a:t>пациент находился </a:t>
            </a:r>
            <a:r>
              <a:rPr lang="ru-RU" sz="1400" smtClean="0">
                <a:latin typeface="Times New Roman" pitchFamily="18" charset="0"/>
                <a:cs typeface="Times New Roman" pitchFamily="18" charset="0"/>
              </a:rPr>
              <a:t>на лечении </a:t>
            </a:r>
            <a:r>
              <a:rPr lang="ru-RU" sz="1400" dirty="0" smtClean="0">
                <a:latin typeface="Times New Roman" pitchFamily="18" charset="0"/>
                <a:cs typeface="Times New Roman" pitchFamily="18" charset="0"/>
              </a:rPr>
              <a:t>по онкологическому заболеванию раньше даты диспансеризации или профилактического осмотра</a:t>
            </a:r>
          </a:p>
          <a:p>
            <a:pPr>
              <a:buFontTx/>
              <a:buChar char="-"/>
            </a:pPr>
            <a:r>
              <a:rPr lang="ru-RU" sz="1400" dirty="0" smtClean="0">
                <a:latin typeface="Times New Roman" pitchFamily="18" charset="0"/>
                <a:cs typeface="Times New Roman" pitchFamily="18" charset="0"/>
              </a:rPr>
              <a:t>направление к онкологу выдано раньше даты диспансеризации или профилактического осмотра (при обращении по заболеванию)</a:t>
            </a:r>
          </a:p>
          <a:p>
            <a:pPr>
              <a:buFontTx/>
              <a:buChar char="-"/>
            </a:pPr>
            <a:r>
              <a:rPr lang="ru-RU" sz="1400" dirty="0" smtClean="0">
                <a:latin typeface="Times New Roman" pitchFamily="18" charset="0"/>
                <a:cs typeface="Times New Roman" pitchFamily="18" charset="0"/>
              </a:rPr>
              <a:t>отсутствуют сведения о направлении к онкологу после проведения диспансеризации или профилактического осмотра</a:t>
            </a:r>
          </a:p>
          <a:p>
            <a:pPr>
              <a:buFontTx/>
              <a:buChar char="-"/>
            </a:pPr>
            <a:r>
              <a:rPr lang="ru-RU" sz="1400" dirty="0" smtClean="0">
                <a:latin typeface="Times New Roman" pitchFamily="18" charset="0"/>
                <a:cs typeface="Times New Roman" pitchFamily="18" charset="0"/>
              </a:rPr>
              <a:t>по данным диспансеризации отсутствует подозрение на ЗНО</a:t>
            </a:r>
          </a:p>
          <a:p>
            <a:pPr>
              <a:buFontTx/>
              <a:buChar char="-"/>
            </a:pPr>
            <a:r>
              <a:rPr lang="ru-RU" sz="1400" dirty="0" smtClean="0">
                <a:latin typeface="Times New Roman" pitchFamily="18" charset="0"/>
                <a:cs typeface="Times New Roman" pitchFamily="18" charset="0"/>
              </a:rPr>
              <a:t>в картах учета профилактического медицинского осмотра (диспансеризации) отсутствуют данные о выданных направлениях и назначенных исследованиях</a:t>
            </a:r>
          </a:p>
          <a:p>
            <a:pPr>
              <a:buFontTx/>
              <a:buChar char="-"/>
            </a:pPr>
            <a:endParaRPr lang="ru-RU" sz="1200" dirty="0">
              <a:latin typeface="Times New Roman" pitchFamily="18" charset="0"/>
              <a:cs typeface="Times New Roman" pitchFamily="18" charset="0"/>
            </a:endParaRPr>
          </a:p>
        </p:txBody>
      </p:sp>
      <p:sp>
        <p:nvSpPr>
          <p:cNvPr id="6" name="Блок-схема: документ 5"/>
          <p:cNvSpPr/>
          <p:nvPr/>
        </p:nvSpPr>
        <p:spPr>
          <a:xfrm>
            <a:off x="7442423" y="1"/>
            <a:ext cx="1701579" cy="661497"/>
          </a:xfrm>
          <a:prstGeom prst="flowChartDocument">
            <a:avLst/>
          </a:prstGeom>
          <a:ln/>
        </p:spPr>
        <p:style>
          <a:lnRef idx="1">
            <a:schemeClr val="accent1"/>
          </a:lnRef>
          <a:fillRef idx="2">
            <a:schemeClr val="accent1"/>
          </a:fillRef>
          <a:effectRef idx="1">
            <a:schemeClr val="accent1"/>
          </a:effectRef>
          <a:fontRef idx="minor">
            <a:schemeClr val="dk1"/>
          </a:fontRef>
        </p:style>
        <p:txBody>
          <a:bodyPr rtlCol="0" anchor="ctr"/>
          <a:lstStyle/>
          <a:p>
            <a:endParaRPr lang="ru-RU" sz="1200" b="1" dirty="0" smtClean="0">
              <a:cs typeface="Times New Roman" panose="02020603050405020304" pitchFamily="18" charset="0"/>
            </a:endParaRPr>
          </a:p>
          <a:p>
            <a:r>
              <a:rPr lang="ru-RU" sz="1200" b="1" dirty="0" smtClean="0">
                <a:cs typeface="Times New Roman" panose="02020603050405020304" pitchFamily="18" charset="0"/>
              </a:rPr>
              <a:t>Выплаты стимулирующего характера</a:t>
            </a:r>
          </a:p>
        </p:txBody>
      </p:sp>
      <p:cxnSp>
        <p:nvCxnSpPr>
          <p:cNvPr id="8" name="Прямая соединительная линия 7"/>
          <p:cNvCxnSpPr/>
          <p:nvPr/>
        </p:nvCxnSpPr>
        <p:spPr>
          <a:xfrm>
            <a:off x="1115616" y="699542"/>
            <a:ext cx="7884368" cy="0"/>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Picture 2" descr="ÐÐ°ÑÑÐ¸Ð½ÐºÐ¸ Ð¿Ð¾ Ð·Ð°Ð¿ÑÐ¾ÑÑ ÑÑÐ¾Ð¼Ñ ÑÐ°Ð¼Ð°ÑÐ° Ð»Ð¾Ð³Ð¾ÑÐ¸Ð¿"/>
          <p:cNvPicPr>
            <a:picLocks noChangeAspect="1" noChangeArrowheads="1"/>
          </p:cNvPicPr>
          <p:nvPr/>
        </p:nvPicPr>
        <p:blipFill>
          <a:blip r:embed="rId2" cstate="print"/>
          <a:srcRect/>
          <a:stretch>
            <a:fillRect/>
          </a:stretch>
        </p:blipFill>
        <p:spPr bwMode="auto">
          <a:xfrm>
            <a:off x="0" y="0"/>
            <a:ext cx="1008112" cy="957706"/>
          </a:xfrm>
          <a:prstGeom prst="rect">
            <a:avLst/>
          </a:prstGeom>
          <a:noFill/>
        </p:spPr>
      </p:pic>
      <p:sp>
        <p:nvSpPr>
          <p:cNvPr id="16" name="Заголовок 15"/>
          <p:cNvSpPr>
            <a:spLocks noGrp="1"/>
          </p:cNvSpPr>
          <p:nvPr>
            <p:ph type="title"/>
          </p:nvPr>
        </p:nvSpPr>
        <p:spPr>
          <a:xfrm>
            <a:off x="457200" y="205978"/>
            <a:ext cx="8229600" cy="421556"/>
          </a:xfrm>
        </p:spPr>
        <p:txBody>
          <a:bodyPr>
            <a:normAutofit/>
          </a:bodyPr>
          <a:lstStyle/>
          <a:p>
            <a:r>
              <a:rPr lang="ru-RU" sz="1500" b="1" i="1" cap="all" dirty="0" smtClean="0">
                <a:latin typeface="Times New Roman" pitchFamily="18" charset="0"/>
                <a:cs typeface="Times New Roman" pitchFamily="18" charset="0"/>
              </a:rPr>
              <a:t>Основные проблемы</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67494"/>
            <a:ext cx="6408712" cy="648072"/>
          </a:xfrm>
        </p:spPr>
        <p:txBody>
          <a:bodyPr>
            <a:normAutofit fontScale="90000"/>
          </a:bodyPr>
          <a:lstStyle/>
          <a:p>
            <a:pPr algn="ctr"/>
            <a:r>
              <a:rPr lang="ru-RU" sz="1700" i="1" dirty="0" smtClean="0">
                <a:latin typeface="Times New Roman" pitchFamily="18" charset="0"/>
                <a:cs typeface="Times New Roman" pitchFamily="18" charset="0"/>
              </a:rPr>
              <a:t>Изменения Условий предоставления средств в 2023 году</a:t>
            </a:r>
            <a:r>
              <a:rPr lang="ru-RU" sz="1800" b="0" dirty="0" smtClean="0">
                <a:latin typeface="Times New Roman" pitchFamily="18" charset="0"/>
                <a:cs typeface="Times New Roman" pitchFamily="18" charset="0"/>
              </a:rPr>
              <a:t/>
            </a:r>
            <a:br>
              <a:rPr lang="ru-RU" sz="1800" b="0" dirty="0" smtClean="0">
                <a:latin typeface="Times New Roman" pitchFamily="18" charset="0"/>
                <a:cs typeface="Times New Roman" pitchFamily="18" charset="0"/>
              </a:rPr>
            </a:br>
            <a:r>
              <a:rPr lang="ru-RU" sz="1700" i="1" dirty="0" smtClean="0">
                <a:latin typeface="Times New Roman" pitchFamily="18" charset="0"/>
                <a:cs typeface="Times New Roman" pitchFamily="18" charset="0"/>
              </a:rPr>
              <a:t>(Проект)</a:t>
            </a:r>
            <a:endParaRPr lang="ru-RU" sz="1700" i="1" dirty="0">
              <a:latin typeface="Times New Roman" pitchFamily="18" charset="0"/>
              <a:cs typeface="Times New Roman" pitchFamily="18" charset="0"/>
            </a:endParaRPr>
          </a:p>
        </p:txBody>
      </p:sp>
      <p:pic>
        <p:nvPicPr>
          <p:cNvPr id="6" name="Picture 2" descr="ÐÐ°ÑÑÐ¸Ð½ÐºÐ¸ Ð¿Ð¾ Ð·Ð°Ð¿ÑÐ¾ÑÑ ÑÑÐ¾Ð¼Ñ ÑÐ°Ð¼Ð°ÑÐ° Ð»Ð¾Ð³Ð¾ÑÐ¸Ð¿"/>
          <p:cNvPicPr>
            <a:picLocks noChangeAspect="1" noChangeArrowheads="1"/>
          </p:cNvPicPr>
          <p:nvPr/>
        </p:nvPicPr>
        <p:blipFill>
          <a:blip r:embed="rId2" cstate="print"/>
          <a:srcRect/>
          <a:stretch>
            <a:fillRect/>
          </a:stretch>
        </p:blipFill>
        <p:spPr bwMode="auto">
          <a:xfrm>
            <a:off x="0" y="0"/>
            <a:ext cx="1008112" cy="1008112"/>
          </a:xfrm>
          <a:prstGeom prst="rect">
            <a:avLst/>
          </a:prstGeom>
          <a:noFill/>
        </p:spPr>
      </p:pic>
      <p:sp>
        <p:nvSpPr>
          <p:cNvPr id="8" name="Скругленный прямоугольник 7"/>
          <p:cNvSpPr/>
          <p:nvPr/>
        </p:nvSpPr>
        <p:spPr>
          <a:xfrm>
            <a:off x="4572000" y="915566"/>
            <a:ext cx="4320480" cy="403244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sz="1050" dirty="0" smtClean="0"/>
          </a:p>
          <a:p>
            <a:pPr algn="ctr"/>
            <a:r>
              <a:rPr lang="ru-RU" sz="1100" b="1" dirty="0" smtClean="0">
                <a:latin typeface="Times New Roman" pitchFamily="18" charset="0"/>
                <a:cs typeface="Times New Roman" pitchFamily="18" charset="0"/>
              </a:rPr>
              <a:t>2023 год (проект)</a:t>
            </a:r>
            <a:endParaRPr lang="ru-RU" sz="900" dirty="0" smtClean="0">
              <a:latin typeface="Times New Roman" pitchFamily="18" charset="0"/>
              <a:cs typeface="Times New Roman" pitchFamily="18" charset="0"/>
            </a:endParaRPr>
          </a:p>
          <a:p>
            <a:pPr algn="ctr"/>
            <a:r>
              <a:rPr lang="ru-RU" sz="1100" b="1" dirty="0" smtClean="0">
                <a:latin typeface="Times New Roman" pitchFamily="18" charset="0"/>
                <a:cs typeface="Times New Roman" pitchFamily="18" charset="0"/>
              </a:rPr>
              <a:t>1. Размер выплат и получатели:</a:t>
            </a:r>
          </a:p>
          <a:p>
            <a:endParaRPr lang="ru-RU" sz="1100" dirty="0" smtClean="0">
              <a:latin typeface="Times New Roman" pitchFamily="18" charset="0"/>
              <a:cs typeface="Times New Roman" pitchFamily="18" charset="0"/>
            </a:endParaRPr>
          </a:p>
          <a:p>
            <a:r>
              <a:rPr lang="ru-RU" sz="1100" dirty="0" smtClean="0">
                <a:latin typeface="Times New Roman" pitchFamily="18" charset="0"/>
                <a:cs typeface="Times New Roman" pitchFamily="18" charset="0"/>
              </a:rPr>
              <a:t>Средства из бюджета территориального фонда предоставляются медицинским организациям на осуществление денежных выплат в размере </a:t>
            </a:r>
            <a:r>
              <a:rPr lang="ru-RU" sz="1100" b="1" dirty="0" smtClean="0">
                <a:latin typeface="Times New Roman" pitchFamily="18" charset="0"/>
                <a:cs typeface="Times New Roman" pitchFamily="18" charset="0"/>
              </a:rPr>
              <a:t>1 тыс. рублей первому медицинскому работнику</a:t>
            </a:r>
            <a:r>
              <a:rPr lang="ru-RU" sz="1100" dirty="0" smtClean="0">
                <a:latin typeface="Times New Roman" pitchFamily="18" charset="0"/>
                <a:cs typeface="Times New Roman" pitchFamily="18" charset="0"/>
              </a:rPr>
              <a:t>, назначившему консультацию специалиста и (или) диагностические исследования на выявление онкологического заболевания в ходе и (или) по результатам проведения диспансеризации и профилактического медицинского осмотра</a:t>
            </a:r>
          </a:p>
          <a:p>
            <a:endParaRPr lang="ru-RU" sz="1100" dirty="0" smtClean="0">
              <a:latin typeface="Times New Roman" pitchFamily="18" charset="0"/>
              <a:cs typeface="Times New Roman" pitchFamily="18" charset="0"/>
            </a:endParaRPr>
          </a:p>
          <a:p>
            <a:pPr algn="ctr"/>
            <a:r>
              <a:rPr lang="ru-RU" sz="1100" b="1" dirty="0" smtClean="0">
                <a:latin typeface="Times New Roman" pitchFamily="18" charset="0"/>
                <a:cs typeface="Times New Roman" pitchFamily="18" charset="0"/>
              </a:rPr>
              <a:t>Новое условие:</a:t>
            </a:r>
          </a:p>
          <a:p>
            <a:pPr>
              <a:buFontTx/>
              <a:buChar char="-"/>
            </a:pPr>
            <a:r>
              <a:rPr lang="ru-RU" sz="1100" dirty="0" smtClean="0">
                <a:latin typeface="Times New Roman" pitchFamily="18" charset="0"/>
                <a:cs typeface="Times New Roman" pitchFamily="18" charset="0"/>
              </a:rPr>
              <a:t> наличие учетной формы медицинской документации № 131/у «К</a:t>
            </a:r>
            <a:r>
              <a:rPr lang="ru-RU" sz="1050" dirty="0" smtClean="0">
                <a:latin typeface="Times New Roman" pitchFamily="18" charset="0"/>
                <a:cs typeface="Times New Roman" pitchFamily="18" charset="0"/>
              </a:rPr>
              <a:t>арта учета профилактического медицинского осмотра (диспансеризации)»</a:t>
            </a:r>
          </a:p>
          <a:p>
            <a:pPr>
              <a:buFontTx/>
              <a:buChar char="-"/>
            </a:pPr>
            <a:r>
              <a:rPr lang="ru-RU" sz="1050" dirty="0" smtClean="0">
                <a:latin typeface="Times New Roman" pitchFamily="18" charset="0"/>
                <a:cs typeface="Times New Roman" pitchFamily="18" charset="0"/>
              </a:rPr>
              <a:t> выдача учетной формы №057/у-04 «Направление на госпитализацию, восстановительное лечение, обследование, консультацию» с обоснованием направления в связи с подозрением на онкологическое заболевание</a:t>
            </a:r>
          </a:p>
          <a:p>
            <a:pPr>
              <a:buFontTx/>
              <a:buChar char="-"/>
            </a:pPr>
            <a:r>
              <a:rPr lang="ru-RU" sz="1050" dirty="0" smtClean="0">
                <a:latin typeface="Times New Roman" pitchFamily="18" charset="0"/>
                <a:cs typeface="Times New Roman" pitchFamily="18" charset="0"/>
              </a:rPr>
              <a:t> наличие в счете на оплату медицинской помощи направленному пациенту диагноза онкологического заболевания в течение месяца с даты выдачи учетной формы №057/у-04 </a:t>
            </a:r>
          </a:p>
          <a:p>
            <a:pPr>
              <a:buFontTx/>
              <a:buChar char="-"/>
            </a:pPr>
            <a:endParaRPr lang="ru-RU" sz="1050" dirty="0" smtClean="0"/>
          </a:p>
        </p:txBody>
      </p:sp>
      <p:sp>
        <p:nvSpPr>
          <p:cNvPr id="11" name="Блок-схема: документ 10"/>
          <p:cNvSpPr/>
          <p:nvPr/>
        </p:nvSpPr>
        <p:spPr>
          <a:xfrm>
            <a:off x="7460282" y="-2650"/>
            <a:ext cx="1701579" cy="774200"/>
          </a:xfrm>
          <a:prstGeom prst="flowChartDocument">
            <a:avLst/>
          </a:prstGeom>
          <a:ln/>
        </p:spPr>
        <p:style>
          <a:lnRef idx="1">
            <a:schemeClr val="accent1"/>
          </a:lnRef>
          <a:fillRef idx="2">
            <a:schemeClr val="accent1"/>
          </a:fillRef>
          <a:effectRef idx="1">
            <a:schemeClr val="accent1"/>
          </a:effectRef>
          <a:fontRef idx="minor">
            <a:schemeClr val="dk1"/>
          </a:fontRef>
        </p:style>
        <p:txBody>
          <a:bodyPr rtlCol="0" anchor="ctr"/>
          <a:lstStyle/>
          <a:p>
            <a:pPr marL="0" marR="0" lvl="0" indent="0" defTabSz="685766" eaLnBrk="1" fontAlgn="auto" latinLnBrk="0" hangingPunct="1">
              <a:lnSpc>
                <a:spcPct val="100000"/>
              </a:lnSpc>
              <a:spcBef>
                <a:spcPts val="0"/>
              </a:spcBef>
              <a:spcAft>
                <a:spcPts val="0"/>
              </a:spcAft>
              <a:buClrTx/>
              <a:buSzTx/>
              <a:buFontTx/>
              <a:buNone/>
              <a:tabLst/>
              <a:defRPr/>
            </a:pPr>
            <a:endParaRPr kumimoji="0" lang="ru-RU" sz="1200" b="0" i="0" u="none" strike="noStrike" kern="0" cap="none" spc="0" normalizeH="0" baseline="0" noProof="0" dirty="0" smtClean="0">
              <a:ln>
                <a:noFill/>
              </a:ln>
              <a:solidFill>
                <a:schemeClr val="tx1"/>
              </a:solidFill>
              <a:effectLst/>
              <a:uLnTx/>
              <a:uFillTx/>
              <a:latin typeface="Calibri"/>
              <a:ea typeface="+mn-ea"/>
              <a:cs typeface="+mn-cs"/>
            </a:endParaRPr>
          </a:p>
          <a:p>
            <a:pPr marR="0" lvl="0" indent="0" fontAlgn="auto">
              <a:lnSpc>
                <a:spcPct val="100000"/>
              </a:lnSpc>
              <a:spcBef>
                <a:spcPts val="0"/>
              </a:spcBef>
              <a:spcAft>
                <a:spcPts val="0"/>
              </a:spcAft>
              <a:buClrTx/>
              <a:buSzTx/>
              <a:buFontTx/>
              <a:buNone/>
              <a:tabLst/>
              <a:defRPr/>
            </a:pPr>
            <a:r>
              <a:rPr lang="ru-RU" sz="1200" b="1" dirty="0">
                <a:solidFill>
                  <a:schemeClr val="tx1"/>
                </a:solidFill>
                <a:cs typeface="Times New Roman" panose="02020603050405020304" pitchFamily="18" charset="0"/>
              </a:rPr>
              <a:t>Выплаты стимулирующего характера</a:t>
            </a:r>
          </a:p>
        </p:txBody>
      </p:sp>
      <p:cxnSp>
        <p:nvCxnSpPr>
          <p:cNvPr id="13" name="Прямая соединительная линия 12"/>
          <p:cNvCxnSpPr/>
          <p:nvPr/>
        </p:nvCxnSpPr>
        <p:spPr>
          <a:xfrm>
            <a:off x="1619672" y="843558"/>
            <a:ext cx="7416824"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Скругленный прямоугольник 8"/>
          <p:cNvSpPr/>
          <p:nvPr/>
        </p:nvSpPr>
        <p:spPr>
          <a:xfrm>
            <a:off x="323528" y="915566"/>
            <a:ext cx="4176464" cy="403244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050" b="1" dirty="0" smtClean="0">
                <a:latin typeface="Times New Roman" pitchFamily="18" charset="0"/>
                <a:cs typeface="Times New Roman" pitchFamily="18" charset="0"/>
              </a:rPr>
              <a:t>2022 год</a:t>
            </a:r>
          </a:p>
          <a:p>
            <a:pPr marL="228600" indent="-228600" algn="ctr">
              <a:buAutoNum type="arabicPeriod"/>
            </a:pPr>
            <a:r>
              <a:rPr lang="ru-RU" sz="1050" b="1" dirty="0" smtClean="0">
                <a:latin typeface="Times New Roman" pitchFamily="18" charset="0"/>
                <a:cs typeface="Times New Roman" pitchFamily="18" charset="0"/>
              </a:rPr>
              <a:t>Размер выплат и получатели:</a:t>
            </a:r>
          </a:p>
          <a:p>
            <a:pPr marL="228600" indent="-228600" algn="ctr"/>
            <a:endParaRPr lang="ru-RU" sz="1050" b="1" dirty="0" smtClean="0">
              <a:latin typeface="Times New Roman" pitchFamily="18" charset="0"/>
              <a:cs typeface="Times New Roman" pitchFamily="18" charset="0"/>
            </a:endParaRPr>
          </a:p>
          <a:p>
            <a:pPr>
              <a:buFontTx/>
              <a:buChar char="-"/>
            </a:pPr>
            <a:r>
              <a:rPr lang="ru-RU" sz="1100" b="1" dirty="0" smtClean="0">
                <a:latin typeface="Times New Roman" pitchFamily="18" charset="0"/>
                <a:cs typeface="Times New Roman" pitchFamily="18" charset="0"/>
              </a:rPr>
              <a:t> 500 рублей </a:t>
            </a:r>
            <a:r>
              <a:rPr lang="ru-RU" sz="1100" dirty="0" smtClean="0">
                <a:latin typeface="Times New Roman" pitchFamily="18" charset="0"/>
                <a:cs typeface="Times New Roman" pitchFamily="18" charset="0"/>
              </a:rPr>
              <a:t>- врачу-терапевту (</a:t>
            </a:r>
            <a:r>
              <a:rPr lang="ru-RU" sz="1100" dirty="0" err="1" smtClean="0">
                <a:latin typeface="Times New Roman" pitchFamily="18" charset="0"/>
                <a:cs typeface="Times New Roman" pitchFamily="18" charset="0"/>
              </a:rPr>
              <a:t>врачу-терапевту</a:t>
            </a:r>
            <a:r>
              <a:rPr lang="ru-RU" sz="1100" dirty="0" smtClean="0">
                <a:latin typeface="Times New Roman" pitchFamily="18" charset="0"/>
                <a:cs typeface="Times New Roman" pitchFamily="18" charset="0"/>
              </a:rPr>
              <a:t> участковому, врачу-терапевту цехового врачебного участка, врачу общей практики (семейному врачу), врачу-педиатру (</a:t>
            </a:r>
            <a:r>
              <a:rPr lang="ru-RU" sz="1100" dirty="0" err="1" smtClean="0">
                <a:latin typeface="Times New Roman" pitchFamily="18" charset="0"/>
                <a:cs typeface="Times New Roman" pitchFamily="18" charset="0"/>
              </a:rPr>
              <a:t>врачу-педиатру</a:t>
            </a:r>
            <a:r>
              <a:rPr lang="ru-RU" sz="1100" dirty="0" smtClean="0">
                <a:latin typeface="Times New Roman" pitchFamily="18" charset="0"/>
                <a:cs typeface="Times New Roman" pitchFamily="18" charset="0"/>
              </a:rPr>
              <a:t> участковому), фельдшеру фельдшерского здравпункта (фельдшерско-акушерского пункта), ответственному за организацию и проведение профилактического медицинского осмотра и диспансеризации, направившему пациента на осмотр (консультацию) к медицинскому работнику, указанному в  пункте «б», или направившему на осмотр (консультацию) врача-онколога</a:t>
            </a:r>
            <a:endParaRPr lang="ru-RU" sz="1100" dirty="0" smtClean="0">
              <a:latin typeface="Times New Roman" pitchFamily="18" charset="0"/>
              <a:cs typeface="Times New Roman" pitchFamily="18" charset="0"/>
              <a:hlinkClick r:id=""/>
            </a:endParaRPr>
          </a:p>
          <a:p>
            <a:pPr>
              <a:buFontTx/>
              <a:buChar char="-"/>
            </a:pPr>
            <a:r>
              <a:rPr lang="ru-RU" sz="1100" dirty="0" smtClean="0">
                <a:latin typeface="Times New Roman" pitchFamily="18" charset="0"/>
                <a:cs typeface="Times New Roman" pitchFamily="18" charset="0"/>
              </a:rPr>
              <a:t> </a:t>
            </a:r>
            <a:r>
              <a:rPr lang="ru-RU" sz="1100" b="1" dirty="0" smtClean="0">
                <a:latin typeface="Times New Roman" pitchFamily="18" charset="0"/>
                <a:cs typeface="Times New Roman" pitchFamily="18" charset="0"/>
              </a:rPr>
              <a:t>250 рублей </a:t>
            </a:r>
            <a:r>
              <a:rPr lang="ru-RU" sz="1100" dirty="0" smtClean="0">
                <a:latin typeface="Times New Roman" pitchFamily="18" charset="0"/>
                <a:cs typeface="Times New Roman" pitchFamily="18" charset="0"/>
              </a:rPr>
              <a:t>- медицинскому работнику, направившему пациента на осмотр (консультацию) врача-онколога</a:t>
            </a:r>
          </a:p>
          <a:p>
            <a:r>
              <a:rPr lang="ru-RU" sz="1100" dirty="0" smtClean="0">
                <a:latin typeface="Times New Roman" pitchFamily="18" charset="0"/>
                <a:cs typeface="Times New Roman" pitchFamily="18" charset="0"/>
              </a:rPr>
              <a:t>- </a:t>
            </a:r>
            <a:r>
              <a:rPr lang="ru-RU" sz="1100" b="1" dirty="0" smtClean="0">
                <a:latin typeface="Times New Roman" pitchFamily="18" charset="0"/>
                <a:cs typeface="Times New Roman" pitchFamily="18" charset="0"/>
              </a:rPr>
              <a:t>250 рублей </a:t>
            </a:r>
            <a:r>
              <a:rPr lang="ru-RU" sz="1100" dirty="0" smtClean="0">
                <a:latin typeface="Times New Roman" pitchFamily="18" charset="0"/>
                <a:cs typeface="Times New Roman" pitchFamily="18" charset="0"/>
              </a:rPr>
              <a:t>- медицинскому работнику, осуществившему своевременное установление диспансерного наблюдения за пациентом с онкологическим заболеванием</a:t>
            </a:r>
          </a:p>
          <a:p>
            <a:endParaRPr lang="ru-RU" sz="1100" dirty="0" smtClean="0">
              <a:latin typeface="Times New Roman" pitchFamily="18" charset="0"/>
              <a:cs typeface="Times New Roman" pitchFamily="18" charset="0"/>
            </a:endParaRPr>
          </a:p>
          <a:p>
            <a:endParaRPr lang="ru-RU" sz="1100" dirty="0" smtClean="0">
              <a:latin typeface="Times New Roman" pitchFamily="18" charset="0"/>
              <a:cs typeface="Times New Roman" pitchFamily="18" charset="0"/>
            </a:endParaRPr>
          </a:p>
          <a:p>
            <a:endParaRPr lang="ru-RU" sz="1100" dirty="0" smtClean="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817</TotalTime>
  <Words>1169</Words>
  <Application>Microsoft Office PowerPoint</Application>
  <PresentationFormat>Экран (16:9)</PresentationFormat>
  <Paragraphs>162</Paragraphs>
  <Slides>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Слайд 1</vt:lpstr>
      <vt:lpstr>Нормативно-правовое регулирование  </vt:lpstr>
      <vt:lpstr>Изменения Условий предоставления средств в 2022 году </vt:lpstr>
      <vt:lpstr>Изменения Условий предоставления средств в 2022 году </vt:lpstr>
      <vt:lpstr>Слайд 5</vt:lpstr>
      <vt:lpstr>Информация о впервые выявленных злокачественных новообразованиях за 11 месяцев 2022 года</vt:lpstr>
      <vt:lpstr>Слайд 7</vt:lpstr>
      <vt:lpstr>Основные проблемы</vt:lpstr>
      <vt:lpstr>Изменения Условий предоставления средств в 2023 году (Проект)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Курьянова Анастасия Андреевна</dc:creator>
  <cp:lastModifiedBy>Troshkina</cp:lastModifiedBy>
  <cp:revision>90</cp:revision>
  <cp:lastPrinted>2020-08-19T08:16:08Z</cp:lastPrinted>
  <dcterms:created xsi:type="dcterms:W3CDTF">2020-07-22T08:40:25Z</dcterms:created>
  <dcterms:modified xsi:type="dcterms:W3CDTF">2022-12-14T11:02:13Z</dcterms:modified>
</cp:coreProperties>
</file>